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499" r:id="rId2"/>
    <p:sldId id="500" r:id="rId3"/>
    <p:sldId id="346" r:id="rId4"/>
    <p:sldId id="304" r:id="rId5"/>
    <p:sldId id="365" r:id="rId6"/>
    <p:sldId id="303" r:id="rId7"/>
    <p:sldId id="417" r:id="rId8"/>
    <p:sldId id="349" r:id="rId9"/>
    <p:sldId id="366" r:id="rId10"/>
    <p:sldId id="301" r:id="rId11"/>
    <p:sldId id="418" r:id="rId12"/>
    <p:sldId id="300" r:id="rId13"/>
    <p:sldId id="367" r:id="rId14"/>
    <p:sldId id="299" r:id="rId15"/>
    <p:sldId id="419" r:id="rId16"/>
    <p:sldId id="298" r:id="rId17"/>
    <p:sldId id="368" r:id="rId18"/>
    <p:sldId id="297" r:id="rId19"/>
    <p:sldId id="420" r:id="rId20"/>
    <p:sldId id="296" r:id="rId21"/>
    <p:sldId id="369" r:id="rId22"/>
    <p:sldId id="295" r:id="rId23"/>
    <p:sldId id="421" r:id="rId24"/>
    <p:sldId id="294" r:id="rId25"/>
    <p:sldId id="370" r:id="rId26"/>
    <p:sldId id="293" r:id="rId27"/>
    <p:sldId id="422" r:id="rId28"/>
    <p:sldId id="292" r:id="rId29"/>
    <p:sldId id="371" r:id="rId30"/>
    <p:sldId id="291" r:id="rId31"/>
    <p:sldId id="423" r:id="rId32"/>
    <p:sldId id="290" r:id="rId33"/>
    <p:sldId id="372" r:id="rId34"/>
    <p:sldId id="333" r:id="rId35"/>
    <p:sldId id="424" r:id="rId36"/>
    <p:sldId id="332" r:id="rId37"/>
    <p:sldId id="373" r:id="rId38"/>
    <p:sldId id="330" r:id="rId39"/>
    <p:sldId id="425" r:id="rId40"/>
    <p:sldId id="329" r:id="rId41"/>
    <p:sldId id="374" r:id="rId42"/>
    <p:sldId id="328" r:id="rId43"/>
    <p:sldId id="426" r:id="rId44"/>
    <p:sldId id="491" r:id="rId45"/>
    <p:sldId id="493" r:id="rId46"/>
    <p:sldId id="501" r:id="rId47"/>
    <p:sldId id="502" r:id="rId48"/>
    <p:sldId id="345" r:id="rId49"/>
    <p:sldId id="352" r:id="rId50"/>
    <p:sldId id="340" r:id="rId51"/>
    <p:sldId id="339" r:id="rId52"/>
    <p:sldId id="338" r:id="rId53"/>
    <p:sldId id="337" r:id="rId54"/>
    <p:sldId id="503" r:id="rId55"/>
    <p:sldId id="505" r:id="rId56"/>
    <p:sldId id="508" r:id="rId57"/>
    <p:sldId id="507" r:id="rId58"/>
    <p:sldId id="475" r:id="rId59"/>
    <p:sldId id="477" r:id="rId60"/>
    <p:sldId id="277" r:id="rId61"/>
    <p:sldId id="278" r:id="rId62"/>
    <p:sldId id="279" r:id="rId63"/>
    <p:sldId id="280" r:id="rId64"/>
    <p:sldId id="282" r:id="rId65"/>
    <p:sldId id="479" r:id="rId66"/>
    <p:sldId id="481" r:id="rId67"/>
    <p:sldId id="483" r:id="rId68"/>
    <p:sldId id="272" r:id="rId6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00" autoAdjust="0"/>
  </p:normalViewPr>
  <p:slideViewPr>
    <p:cSldViewPr>
      <p:cViewPr varScale="1">
        <p:scale>
          <a:sx n="68" d="100"/>
          <a:sy n="68" d="100"/>
        </p:scale>
        <p:origin x="6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5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5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5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5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5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5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5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5.jpeg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image" Target="../media/image5.jpeg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eg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5.jpeg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5.jpeg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5.jpe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5.jpe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5.jpeg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5.jpe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image" Target="../media/image5.jpeg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image" Target="../media/image5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image" Target="../media/image5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5.jpeg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image" Target="../media/image5.jpeg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image" Target="../media/image5.jpeg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image" Target="../media/image5.jpeg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image" Target="../media/image5.jpeg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image" Target="../media/image5.jpeg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image" Target="../media/image5.jpeg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image" Target="../media/image5.jpeg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image" Target="../media/image5.jpeg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image" Target="../media/image5.jpeg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image" Target="../media/image5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5.jpeg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image" Target="../media/image5.jpeg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image" Target="../media/image5.jpeg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image" Target="../media/image5.jpeg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image" Target="../media/image5.jpeg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image" Target="../media/image5.jpeg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image" Target="../media/image5.jpeg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image" Target="../media/image5.jpeg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5.jpeg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image" Target="../media/image5.jpeg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5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5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5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72-40DC-8088-F0F65BCB387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072-40DC-8088-F0F65BCB387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4072-40DC-8088-F0F65BCB387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4072-40DC-8088-F0F65BCB387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72-40DC-8088-F0F65BCB387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072-40DC-8088-F0F65BCB3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1047</c:v>
                </c:pt>
                <c:pt idx="1">
                  <c:v>1280</c:v>
                </c:pt>
                <c:pt idx="2">
                  <c:v>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72-40DC-8088-F0F65BCB38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293056"/>
        <c:axId val="97294592"/>
        <c:axId val="0"/>
      </c:bar3DChart>
      <c:catAx>
        <c:axId val="972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pl-PL"/>
          </a:p>
        </c:txPr>
        <c:crossAx val="97294592"/>
        <c:crosses val="autoZero"/>
        <c:auto val="1"/>
        <c:lblAlgn val="ctr"/>
        <c:lblOffset val="100"/>
        <c:noMultiLvlLbl val="0"/>
      </c:catAx>
      <c:valAx>
        <c:axId val="972945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66"/>
                </a:solidFill>
              </a:defRPr>
            </a:pPr>
            <a:endParaRPr lang="pl-PL"/>
          </a:p>
        </c:txPr>
        <c:crossAx val="97293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2C-43AC-B4CF-4332D21BF9D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A2C-43AC-B4CF-4332D21BF9D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FA2C-43AC-B4CF-4332D21BF9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A2C-43AC-B4CF-4332D21BF9DF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FA2C-43AC-B4CF-4332D21BF9DF}"/>
              </c:ext>
            </c:extLst>
          </c:dPt>
          <c:dLbls>
            <c:dLbl>
              <c:idx val="0"/>
              <c:layout>
                <c:manualLayout>
                  <c:x val="2.3321559312509812E-2"/>
                  <c:y val="-6.55085942831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2C-43AC-B4CF-4332D21BF9DF}"/>
                </c:ext>
              </c:extLst>
            </c:dLbl>
            <c:dLbl>
              <c:idx val="1"/>
              <c:layout>
                <c:manualLayout>
                  <c:x val="4.3727923710955895E-3"/>
                  <c:y val="-1.763692923008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C-43AC-B4CF-4332D21BF9D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A2C-43AC-B4CF-4332D21BF9D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20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A2C-43AC-B4CF-4332D21BF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188</c:v>
                </c:pt>
                <c:pt idx="1">
                  <c:v>179</c:v>
                </c:pt>
                <c:pt idx="2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2C-43AC-B4CF-4332D21BF9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875840"/>
        <c:axId val="35878400"/>
        <c:axId val="0"/>
      </c:bar3DChart>
      <c:catAx>
        <c:axId val="358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5878400"/>
        <c:crosses val="autoZero"/>
        <c:auto val="1"/>
        <c:lblAlgn val="ctr"/>
        <c:lblOffset val="100"/>
        <c:noMultiLvlLbl val="0"/>
      </c:catAx>
      <c:valAx>
        <c:axId val="358784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5875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8A-422C-988D-3E7778EF774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C8A-422C-988D-3E7778EF774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FC8A-422C-988D-3E7778EF77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C8A-422C-988D-3E7778EF774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FC8A-422C-988D-3E7778EF774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8A-422C-988D-3E7778EF77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0" dirty="0">
                        <a:solidFill>
                          <a:schemeClr val="tx1"/>
                        </a:solidFill>
                      </a:rPr>
                      <a:t>31,86%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8A-422C-988D-3E7778EF774D}"/>
                </c:ext>
              </c:extLst>
            </c:dLbl>
            <c:dLbl>
              <c:idx val="5"/>
              <c:layout>
                <c:manualLayout>
                  <c:x val="7.348719662083774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A-422C-988D-3E7778EF7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0.31859999999999999</c:v>
                </c:pt>
                <c:pt idx="1">
                  <c:v>0.29699999999999999</c:v>
                </c:pt>
                <c:pt idx="2">
                  <c:v>0.39929999999999999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8A-422C-988D-3E7778EF77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805056"/>
        <c:axId val="35836288"/>
        <c:axId val="0"/>
      </c:bar3DChart>
      <c:catAx>
        <c:axId val="358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5836288"/>
        <c:crosses val="autoZero"/>
        <c:auto val="1"/>
        <c:lblAlgn val="ctr"/>
        <c:lblOffset val="100"/>
        <c:noMultiLvlLbl val="0"/>
      </c:catAx>
      <c:valAx>
        <c:axId val="35836288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5805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8176768237872554E-2"/>
          <c:y val="3.420378583790952E-2"/>
          <c:w val="0.85237682498087908"/>
          <c:h val="0.8917761189912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41-4956-B699-440E4A530AA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41-4956-B699-440E4A530AA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41-4956-B699-440E4A530AA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41-4956-B699-440E4A530AA0}"/>
              </c:ext>
            </c:extLst>
          </c:dPt>
          <c:dLbls>
            <c:dLbl>
              <c:idx val="2"/>
              <c:layout>
                <c:manualLayout>
                  <c:x val="-1.3118377113286769E-2"/>
                  <c:y val="-5.878975321450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41-4956-B699-440E4A530AA0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1-4956-B699-440E4A530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496</c:v>
                </c:pt>
                <c:pt idx="1">
                  <c:v>188</c:v>
                </c:pt>
                <c:pt idx="2" formatCode="0.00%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41-4956-B699-440E4A530AA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41-4956-B699-440E4A530AA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41-4956-B699-440E4A530AA0}"/>
                </c:ext>
              </c:extLst>
            </c:dLbl>
            <c:dLbl>
              <c:idx val="2"/>
              <c:layout>
                <c:manualLayout>
                  <c:x val="8.745584742191179E-3"/>
                  <c:y val="-4.2328622314442413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41-4956-B699-440E4A530AA0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41-4956-B699-440E4A530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581</c:v>
                </c:pt>
                <c:pt idx="1">
                  <c:v>179</c:v>
                </c:pt>
                <c:pt idx="2" formatCode="0.00%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A41-4956-B699-440E4A530AA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509</c:v>
                </c:pt>
                <c:pt idx="1">
                  <c:v>232</c:v>
                </c:pt>
                <c:pt idx="2" formatCode="0.00%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41-4956-B699-440E4A530A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51040"/>
        <c:axId val="35752576"/>
        <c:axId val="0"/>
      </c:bar3DChart>
      <c:catAx>
        <c:axId val="357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5752576"/>
        <c:crosses val="autoZero"/>
        <c:auto val="1"/>
        <c:lblAlgn val="ctr"/>
        <c:lblOffset val="100"/>
        <c:noMultiLvlLbl val="0"/>
      </c:catAx>
      <c:valAx>
        <c:axId val="357525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5751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4846191953170965E-2"/>
          <c:y val="3.4139787346997505E-2"/>
          <c:w val="0.83549892452751151"/>
          <c:h val="0.88400359217857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DE-463B-9DE5-6A79E0A3B2A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1DE-463B-9DE5-6A79E0A3B2A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61DE-463B-9DE5-6A79E0A3B2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1DE-463B-9DE5-6A79E0A3B2A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61DE-463B-9DE5-6A79E0A3B2A0}"/>
              </c:ext>
            </c:extLst>
          </c:dPt>
          <c:dLbls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DE-463B-9DE5-6A79E0A3B2A0}"/>
                </c:ext>
              </c:extLst>
            </c:dLbl>
            <c:dLbl>
              <c:idx val="5"/>
              <c:layout>
                <c:manualLayout>
                  <c:x val="5.7825997475691379E-3"/>
                  <c:y val="7.5614366729678641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E-463B-9DE5-6A79E0A3B2A0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233</c:v>
                </c:pt>
                <c:pt idx="1">
                  <c:v>273</c:v>
                </c:pt>
                <c:pt idx="2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E-463B-9DE5-6A79E0A3B2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243712"/>
        <c:axId val="36245504"/>
        <c:axId val="0"/>
      </c:bar3DChart>
      <c:catAx>
        <c:axId val="362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245504"/>
        <c:crosses val="autoZero"/>
        <c:auto val="1"/>
        <c:lblAlgn val="ctr"/>
        <c:lblOffset val="100"/>
        <c:noMultiLvlLbl val="0"/>
      </c:catAx>
      <c:valAx>
        <c:axId val="3624550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243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1835342521140639E-2"/>
          <c:y val="4.6742181801943943E-2"/>
          <c:w val="0.83549892452751151"/>
          <c:h val="0.88400359217857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53-4381-9828-0457ADF57C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D53-4381-9828-0457ADF57C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D53-4381-9828-0457ADF57C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4D53-4381-9828-0457ADF57C6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D53-4381-9828-0457ADF57C60}"/>
              </c:ext>
            </c:extLst>
          </c:dPt>
          <c:dLbls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53-4381-9828-0457ADF57C60}"/>
                </c:ext>
              </c:extLst>
            </c:dLbl>
            <c:dLbl>
              <c:idx val="5"/>
              <c:layout>
                <c:manualLayout>
                  <c:x val="2.74673488009529E-2"/>
                  <c:y val="5.0409577819785761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53-4381-9828-0457ADF57C60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70</c:v>
                </c:pt>
                <c:pt idx="1">
                  <c:v>89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53-4381-9828-0457ADF57C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195136"/>
        <c:axId val="37205120"/>
        <c:axId val="0"/>
      </c:bar3DChart>
      <c:catAx>
        <c:axId val="371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7205120"/>
        <c:crosses val="autoZero"/>
        <c:auto val="1"/>
        <c:lblAlgn val="ctr"/>
        <c:lblOffset val="100"/>
        <c:noMultiLvlLbl val="0"/>
      </c:catAx>
      <c:valAx>
        <c:axId val="37205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71951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06-4A5A-8D9E-420E0C31E74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806-4A5A-8D9E-420E0C31E74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A806-4A5A-8D9E-420E0C31E7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806-4A5A-8D9E-420E0C31E74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A806-4A5A-8D9E-420E0C31E74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06-4A5A-8D9E-420E0C31E742}"/>
                </c:ext>
              </c:extLst>
            </c:dLbl>
            <c:dLbl>
              <c:idx val="5"/>
              <c:layout>
                <c:manualLayout>
                  <c:x val="2.9151949140636198E-3"/>
                  <c:y val="4.4969083754918494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06-4A5A-8D9E-420E0C31E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0.29649999999999999</c:v>
                </c:pt>
                <c:pt idx="1">
                  <c:v>0.307</c:v>
                </c:pt>
                <c:pt idx="2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06-4A5A-8D9E-420E0C31E7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553664"/>
        <c:axId val="35555200"/>
        <c:axId val="0"/>
      </c:bar3DChart>
      <c:catAx>
        <c:axId val="355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5555200"/>
        <c:crosses val="autoZero"/>
        <c:auto val="1"/>
        <c:lblAlgn val="ctr"/>
        <c:lblOffset val="100"/>
        <c:noMultiLvlLbl val="0"/>
      </c:catAx>
      <c:valAx>
        <c:axId val="35555200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5553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solidFill>
          <a:schemeClr val="accent1"/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29-4324-8366-D5CAFFE7862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29-4324-8366-D5CAFFE7862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29-4324-8366-D5CAFFE786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29-4324-8366-D5CAFFE7862C}"/>
              </c:ext>
            </c:extLst>
          </c:dPt>
          <c:dLbls>
            <c:dLbl>
              <c:idx val="2"/>
              <c:layout>
                <c:manualLayout>
                  <c:x val="-2.0406364398446085E-2"/>
                  <c:y val="-6.819611372882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9-4324-8366-D5CAFFE7862C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9-4324-8366-D5CAFFE78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233</c:v>
                </c:pt>
                <c:pt idx="1">
                  <c:v>70</c:v>
                </c:pt>
                <c:pt idx="2" formatCode="0.00%">
                  <c:v>0.29649999999999999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29-4324-8366-D5CAFFE7862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-1.3118377113286769E-2"/>
                  <c:y val="-0.1128763261718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9-4324-8366-D5CAFFE7862C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29-4324-8366-D5CAFFE78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273</c:v>
                </c:pt>
                <c:pt idx="1">
                  <c:v>89</c:v>
                </c:pt>
                <c:pt idx="2" formatCode="0.00%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29-4324-8366-D5CAFFE7862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1.4575974570318633E-2"/>
                  <c:y val="-0.15285335835770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29-4324-8366-D5CAFFE78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229</c:v>
                </c:pt>
                <c:pt idx="1">
                  <c:v>93</c:v>
                </c:pt>
                <c:pt idx="2" formatCode="0.00%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29-4324-8366-D5CAFFE786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071296"/>
        <c:axId val="36072832"/>
        <c:axId val="0"/>
      </c:bar3DChart>
      <c:catAx>
        <c:axId val="360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072832"/>
        <c:crosses val="autoZero"/>
        <c:auto val="1"/>
        <c:lblAlgn val="ctr"/>
        <c:lblOffset val="100"/>
        <c:noMultiLvlLbl val="0"/>
      </c:catAx>
      <c:valAx>
        <c:axId val="360728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071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81-4F40-94A9-379FB67EE5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81-4F40-94A9-379FB67EE52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F81-4F40-94A9-379FB67EE5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0F81-4F40-94A9-379FB67EE52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0F81-4F40-94A9-379FB67EE52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81-4F40-94A9-379FB67EE52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F81-4F40-94A9-379FB67EE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134</c:v>
                </c:pt>
                <c:pt idx="1">
                  <c:v>178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81-4F40-94A9-379FB67EE5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601600"/>
        <c:axId val="35243520"/>
        <c:axId val="0"/>
      </c:bar3DChart>
      <c:catAx>
        <c:axId val="346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solidFill>
                  <a:srgbClr val="FF0000"/>
                </a:solidFill>
              </a:defRPr>
            </a:pPr>
            <a:endParaRPr lang="pl-PL"/>
          </a:p>
        </c:txPr>
        <c:crossAx val="35243520"/>
        <c:crosses val="autoZero"/>
        <c:auto val="1"/>
        <c:lblAlgn val="ctr"/>
        <c:lblOffset val="100"/>
        <c:noMultiLvlLbl val="0"/>
      </c:catAx>
      <c:valAx>
        <c:axId val="35243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4601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1C-4A5E-983F-0A051A865C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1C-4A5E-983F-0A051A865CE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31C-4A5E-983F-0A051A865C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B31C-4A5E-983F-0A051A865CE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B31C-4A5E-983F-0A051A865CEA}"/>
              </c:ext>
            </c:extLst>
          </c:dPt>
          <c:dLbls>
            <c:dLbl>
              <c:idx val="1"/>
              <c:layout>
                <c:manualLayout>
                  <c:x val="-1.3888888888889906E-3"/>
                  <c:y val="-4.4454330963194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C-4A5E-983F-0A051A865CE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1C-4A5E-983F-0A051A865CE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1C-4A5E-983F-0A051A865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76</c:v>
                </c:pt>
                <c:pt idx="1">
                  <c:v>44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1C-4A5E-983F-0A051A865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622336"/>
        <c:axId val="36623872"/>
        <c:axId val="0"/>
      </c:bar3DChart>
      <c:catAx>
        <c:axId val="366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solidFill>
                  <a:srgbClr val="FF0000"/>
                </a:solidFill>
              </a:defRPr>
            </a:pPr>
            <a:endParaRPr lang="pl-PL"/>
          </a:p>
        </c:txPr>
        <c:crossAx val="36623872"/>
        <c:crosses val="autoZero"/>
        <c:auto val="1"/>
        <c:lblAlgn val="ctr"/>
        <c:lblOffset val="100"/>
        <c:noMultiLvlLbl val="0"/>
      </c:catAx>
      <c:valAx>
        <c:axId val="366238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622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13-4623-98A6-C3C89BD3E9E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2B13-4623-98A6-C3C89BD3E9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2B13-4623-98A6-C3C89BD3E9EC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2B13-4623-98A6-C3C89BD3E9E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B13-4623-98A6-C3C89BD3E9E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B13-4623-98A6-C3C89BD3E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0.39400000000000002</c:v>
                </c:pt>
                <c:pt idx="1">
                  <c:v>0.22700000000000001</c:v>
                </c:pt>
                <c:pt idx="2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13-4623-98A6-C3C89BD3E9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798848"/>
        <c:axId val="36800384"/>
        <c:axId val="0"/>
      </c:bar3DChart>
      <c:catAx>
        <c:axId val="367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800384"/>
        <c:crosses val="autoZero"/>
        <c:auto val="1"/>
        <c:lblAlgn val="ctr"/>
        <c:lblOffset val="100"/>
        <c:noMultiLvlLbl val="0"/>
      </c:catAx>
      <c:valAx>
        <c:axId val="36800384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7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746834373774811"/>
          <c:y val="0.36669594904713942"/>
          <c:w val="7.2531656262251859E-2"/>
          <c:h val="0.27625059744787728"/>
        </c:manualLayout>
      </c:layout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CF-49AE-8980-6FEBFD472AA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C8CF-49AE-8980-6FEBFD472AA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C8CF-49AE-8980-6FEBFD472AA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C8CF-49AE-8980-6FEBFD472AA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8CF-49AE-8980-6FEBFD472AA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8CF-49AE-8980-6FEBFD472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654</c:v>
                </c:pt>
                <c:pt idx="1">
                  <c:v>531</c:v>
                </c:pt>
                <c:pt idx="2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CF-49AE-8980-6FEBFD472A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576448"/>
        <c:axId val="97577984"/>
        <c:axId val="0"/>
      </c:bar3DChart>
      <c:catAx>
        <c:axId val="975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pl-PL"/>
          </a:p>
        </c:txPr>
        <c:crossAx val="97577984"/>
        <c:crosses val="autoZero"/>
        <c:auto val="1"/>
        <c:lblAlgn val="ctr"/>
        <c:lblOffset val="100"/>
        <c:noMultiLvlLbl val="0"/>
      </c:catAx>
      <c:valAx>
        <c:axId val="9757798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66"/>
                </a:solidFill>
              </a:defRPr>
            </a:pPr>
            <a:endParaRPr lang="pl-PL"/>
          </a:p>
        </c:txPr>
        <c:crossAx val="975764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421034026522306E-2"/>
          <c:y val="3.1852195709329387E-2"/>
          <c:w val="0.85237682498087908"/>
          <c:h val="0.8917761189912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DE-41BD-9B2B-451984792D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DE-41BD-9B2B-451984792DC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DE-41BD-9B2B-451984792DC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DE-41BD-9B2B-451984792DCD}"/>
              </c:ext>
            </c:extLst>
          </c:dPt>
          <c:dLbls>
            <c:dLbl>
              <c:idx val="2"/>
              <c:layout>
                <c:manualLayout>
                  <c:x val="-4.3580489938757653E-3"/>
                  <c:y val="-2.821914730310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E-41BD-9B2B-451984792DCD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E-41BD-9B2B-451984792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134</c:v>
                </c:pt>
                <c:pt idx="1">
                  <c:v>76</c:v>
                </c:pt>
                <c:pt idx="2" formatCode="0.00%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DE-41BD-9B2B-451984792DC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8.3333333333332309E-3"/>
                  <c:y val="-5.775509045686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DE-41BD-9B2B-451984792DCD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DE-41BD-9B2B-451984792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178</c:v>
                </c:pt>
                <c:pt idx="1">
                  <c:v>44</c:v>
                </c:pt>
                <c:pt idx="2" formatCode="0.00%">
                  <c:v>0.2268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DE-41BD-9B2B-451984792DC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3.1929680664916985E-2"/>
                  <c:y val="-0.11699776609575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DE-41BD-9B2B-451984792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149</c:v>
                </c:pt>
                <c:pt idx="1">
                  <c:v>94</c:v>
                </c:pt>
                <c:pt idx="2" formatCode="0.00%">
                  <c:v>0.46079999999999999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DE-41BD-9B2B-451984792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857728"/>
        <c:axId val="36859264"/>
        <c:axId val="0"/>
      </c:bar3DChart>
      <c:catAx>
        <c:axId val="368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859264"/>
        <c:crosses val="autoZero"/>
        <c:auto val="1"/>
        <c:lblAlgn val="ctr"/>
        <c:lblOffset val="100"/>
        <c:noMultiLvlLbl val="0"/>
      </c:catAx>
      <c:valAx>
        <c:axId val="368592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857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1B-49D9-A276-894BC23C39E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EB1B-49D9-A276-894BC23C39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EB1B-49D9-A276-894BC23C39EC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EB1B-49D9-A276-894BC23C39EC}"/>
              </c:ext>
            </c:extLst>
          </c:dPt>
          <c:dLbls>
            <c:dLbl>
              <c:idx val="2"/>
              <c:layout>
                <c:manualLayout>
                  <c:x val="0"/>
                  <c:y val="-4.7704233750745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B-49D9-A276-894BC23C39E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B1B-49D9-A276-894BC23C3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1B-49D9-A276-894BC23C39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935936"/>
        <c:axId val="36945920"/>
        <c:axId val="0"/>
      </c:bar3DChart>
      <c:catAx>
        <c:axId val="369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945920"/>
        <c:crosses val="autoZero"/>
        <c:auto val="1"/>
        <c:lblAlgn val="ctr"/>
        <c:lblOffset val="100"/>
        <c:noMultiLvlLbl val="0"/>
      </c:catAx>
      <c:valAx>
        <c:axId val="3694592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935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53-4F02-A5EF-0081C8CB47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7553-4F02-A5EF-0081C8CB4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7553-4F02-A5EF-0081C8CB478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7553-4F02-A5EF-0081C8CB478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553-4F02-A5EF-0081C8CB478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553-4F02-A5EF-0081C8CB4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53-4F02-A5EF-0081C8CB4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977280"/>
        <c:axId val="36983168"/>
        <c:axId val="0"/>
      </c:bar3DChart>
      <c:catAx>
        <c:axId val="369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6983168"/>
        <c:crosses val="autoZero"/>
        <c:auto val="1"/>
        <c:lblAlgn val="ctr"/>
        <c:lblOffset val="100"/>
        <c:noMultiLvlLbl val="0"/>
      </c:catAx>
      <c:valAx>
        <c:axId val="369831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697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684186667000068"/>
          <c:y val="0.36333347419229128"/>
          <c:w val="7.3158133329999361E-2"/>
          <c:h val="0.27333305161541749"/>
        </c:manualLayout>
      </c:layout>
      <c:overlay val="0"/>
      <c:txPr>
        <a:bodyPr/>
        <a:lstStyle/>
        <a:p>
          <a:pPr>
            <a:defRPr sz="1400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0458966361313099"/>
          <c:y val="3.2282636764083272E-2"/>
          <c:w val="0.80721432076401112"/>
          <c:h val="0.89031361380267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DF-420B-935A-384C930BE2C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3DF-420B-935A-384C930BE2C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83DF-420B-935A-384C930BE2C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3DF-420B-935A-384C930BE2CB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83DF-420B-935A-384C930BE2C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DF-420B-935A-384C930BE2C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3DF-420B-935A-384C930BE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0.51</c:v>
                </c:pt>
                <c:pt idx="1">
                  <c:v>0.56499999999999995</c:v>
                </c:pt>
                <c:pt idx="2">
                  <c:v>0.78949999999999998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DF-420B-935A-384C930BE2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023104"/>
        <c:axId val="37491840"/>
        <c:axId val="0"/>
      </c:bar3DChart>
      <c:catAx>
        <c:axId val="370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7491840"/>
        <c:crosses val="autoZero"/>
        <c:auto val="1"/>
        <c:lblAlgn val="ctr"/>
        <c:lblOffset val="100"/>
        <c:noMultiLvlLbl val="0"/>
      </c:catAx>
      <c:valAx>
        <c:axId val="37491840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7023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1801484867154341E-2"/>
          <c:y val="2.0094245066428717E-2"/>
          <c:w val="0.86271853632424678"/>
          <c:h val="0.8917761189912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A5-4D6E-9B2F-6BD665EBC6C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A5-4D6E-9B2F-6BD665EBC6C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A5-4D6E-9B2F-6BD665EBC6C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CA5-4D6E-9B2F-6BD665EBC6C8}"/>
              </c:ext>
            </c:extLst>
          </c:dPt>
          <c:dLbls>
            <c:dLbl>
              <c:idx val="2"/>
              <c:layout>
                <c:manualLayout>
                  <c:x val="-2.0406364398446085E-2"/>
                  <c:y val="-3.76254420572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A5-4D6E-9B2F-6BD665EBC6C8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5-4D6E-9B2F-6BD665EB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28</c:v>
                </c:pt>
                <c:pt idx="1">
                  <c:v>13</c:v>
                </c:pt>
                <c:pt idx="2" formatCode="0.00%">
                  <c:v>0.46450000000000002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A5-4D6E-9B2F-6BD665EBC6C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A5-4D6E-9B2F-6BD665EB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22</c:v>
                </c:pt>
                <c:pt idx="1">
                  <c:v>13</c:v>
                </c:pt>
                <c:pt idx="2" formatCode="0.00%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A5-4D6E-9B2F-6BD665EBC6C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2.3321559312509812E-2"/>
                  <c:y val="-4.7031802571602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A5-4D6E-9B2F-6BD665EB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21</c:v>
                </c:pt>
                <c:pt idx="1">
                  <c:v>15</c:v>
                </c:pt>
                <c:pt idx="2" formatCode="0.00%">
                  <c:v>0.78949999999999998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A5-4D6E-9B2F-6BD665EBC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761280"/>
        <c:axId val="131762816"/>
        <c:axId val="0"/>
      </c:bar3DChart>
      <c:catAx>
        <c:axId val="1317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1762816"/>
        <c:crosses val="autoZero"/>
        <c:auto val="1"/>
        <c:lblAlgn val="ctr"/>
        <c:lblOffset val="100"/>
        <c:noMultiLvlLbl val="0"/>
      </c:catAx>
      <c:valAx>
        <c:axId val="1317628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176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043698542218921"/>
          <c:y val="0.42297292468004949"/>
          <c:w val="7.2275027292651603E-2"/>
          <c:h val="0.14464779012558046"/>
        </c:manualLayout>
      </c:layout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B3-4DE5-AB14-5A6BA03CE5E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3B3-4DE5-AB14-5A6BA03CE5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13B3-4DE5-AB14-5A6BA03CE5E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3B3-4DE5-AB14-5A6BA03CE5E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B3-4DE5-AB14-5A6BA03CE5E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3B3-4DE5-AB14-5A6BA03CE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B3-4DE5-AB14-5A6BA03CE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823104"/>
        <c:axId val="131824640"/>
        <c:axId val="0"/>
      </c:bar3DChart>
      <c:catAx>
        <c:axId val="1318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1824640"/>
        <c:crosses val="autoZero"/>
        <c:auto val="1"/>
        <c:lblAlgn val="ctr"/>
        <c:lblOffset val="100"/>
        <c:noMultiLvlLbl val="0"/>
      </c:catAx>
      <c:valAx>
        <c:axId val="131824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1823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96-4FFB-8DC5-0174B49F7B1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6896-4FFB-8DC5-0174B49F7B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6896-4FFB-8DC5-0174B49F7B1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6896-4FFB-8DC5-0174B49F7B1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896-4FFB-8DC5-0174B49F7B1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896-4FFB-8DC5-0174B49F7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96-4FFB-8DC5-0174B49F7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909504"/>
        <c:axId val="131911040"/>
        <c:axId val="0"/>
      </c:bar3DChart>
      <c:catAx>
        <c:axId val="1319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1911040"/>
        <c:crosses val="autoZero"/>
        <c:auto val="1"/>
        <c:lblAlgn val="ctr"/>
        <c:lblOffset val="100"/>
        <c:noMultiLvlLbl val="0"/>
      </c:catAx>
      <c:valAx>
        <c:axId val="131911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1909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60-485D-80F7-D047BB8254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60-485D-80F7-D047BB82545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760-485D-80F7-D047BB82545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A760-485D-80F7-D047BB82545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A760-485D-80F7-D047BB82545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60-485D-80F7-D047BB82545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60-485D-80F7-D047BB825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0.66649999999999998</c:v>
                </c:pt>
                <c:pt idx="1">
                  <c:v>0.66649999999999998</c:v>
                </c:pt>
                <c:pt idx="2">
                  <c:v>0.70599999999999996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60-485D-80F7-D047BB8254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955328"/>
        <c:axId val="131969408"/>
        <c:axId val="0"/>
      </c:bar3DChart>
      <c:catAx>
        <c:axId val="1319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1969408"/>
        <c:crosses val="autoZero"/>
        <c:auto val="1"/>
        <c:lblAlgn val="ctr"/>
        <c:lblOffset val="100"/>
        <c:noMultiLvlLbl val="0"/>
      </c:catAx>
      <c:valAx>
        <c:axId val="131969408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19553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0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1B-4BE3-BDC6-BC6851053B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1B-4BE3-BDC6-BC6851053B6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1B-4BE3-BDC6-BC6851053B6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1B-4BE3-BDC6-BC6851053B63}"/>
              </c:ext>
            </c:extLst>
          </c:dPt>
          <c:dLbls>
            <c:dLbl>
              <c:idx val="2"/>
              <c:layout>
                <c:manualLayout>
                  <c:x val="-2.4779156769541677E-2"/>
                  <c:y val="-2.82190815429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1B-4BE3-BDC6-BC6851053B63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B-4BE3-BDC6-BC6851053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21</c:v>
                </c:pt>
                <c:pt idx="1">
                  <c:v>12</c:v>
                </c:pt>
                <c:pt idx="2" formatCode="0.00%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1B-4BE3-BDC6-BC6851053B6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1.3888888888888889E-3"/>
                  <c:y val="-5.134420391435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1B-4BE3-BDC6-BC6851053B63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1B-4BE3-BDC6-BC6851053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30</c:v>
                </c:pt>
                <c:pt idx="1">
                  <c:v>16</c:v>
                </c:pt>
                <c:pt idx="2" formatCode="0.00%">
                  <c:v>0.61550000000000005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B-4BE3-BDC6-BC6851053B6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3.9355131339860419E-2"/>
                  <c:y val="-5.40865729573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1B-4BE3-BDC6-BC6851053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25</c:v>
                </c:pt>
                <c:pt idx="1">
                  <c:v>12</c:v>
                </c:pt>
                <c:pt idx="2" formatCode="0.00%">
                  <c:v>0.70599999999999996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1B-4BE3-BDC6-BC6851053B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343872"/>
        <c:axId val="129345408"/>
        <c:axId val="0"/>
      </c:bar3DChart>
      <c:catAx>
        <c:axId val="1293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29345408"/>
        <c:crosses val="autoZero"/>
        <c:auto val="1"/>
        <c:lblAlgn val="ctr"/>
        <c:lblOffset val="100"/>
        <c:noMultiLvlLbl val="0"/>
      </c:catAx>
      <c:valAx>
        <c:axId val="1293454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29343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D4-4847-B48C-3D781028A9E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DD4-4847-B48C-3D781028A9E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ADD4-4847-B48C-3D781028A9E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ADD4-4847-B48C-3D781028A9E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DD4-4847-B48C-3D781028A9E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DD4-4847-B48C-3D781028A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D4-4847-B48C-3D781028A9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500288"/>
        <c:axId val="129501824"/>
        <c:axId val="0"/>
      </c:bar3DChart>
      <c:catAx>
        <c:axId val="1295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29501824"/>
        <c:crosses val="autoZero"/>
        <c:auto val="1"/>
        <c:lblAlgn val="ctr"/>
        <c:lblOffset val="100"/>
        <c:noMultiLvlLbl val="0"/>
      </c:catAx>
      <c:valAx>
        <c:axId val="1295018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29500288"/>
        <c:crosses val="autoZero"/>
        <c:crossBetween val="between"/>
      </c:valAx>
      <c:spPr>
        <a:noFill/>
      </c:spPr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85-4EF9-B594-D862C5D9944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C85-4EF9-B594-D862C5D9944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8C85-4EF9-B594-D862C5D9944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8C85-4EF9-B594-D862C5D9944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85-4EF9-B594-D862C5D9944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C85-4EF9-B594-D862C5D9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</c:formatCode>
                <c:ptCount val="3"/>
                <c:pt idx="0">
                  <c:v>52.9</c:v>
                </c:pt>
                <c:pt idx="1">
                  <c:v>48.2</c:v>
                </c:pt>
                <c:pt idx="2">
                  <c:v>56.62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85-4EF9-B594-D862C5D9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138624"/>
        <c:axId val="104140160"/>
        <c:axId val="0"/>
      </c:bar3DChart>
      <c:catAx>
        <c:axId val="1041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pl-PL"/>
          </a:p>
        </c:txPr>
        <c:crossAx val="104140160"/>
        <c:crosses val="autoZero"/>
        <c:auto val="1"/>
        <c:lblAlgn val="ctr"/>
        <c:lblOffset val="100"/>
        <c:noMultiLvlLbl val="0"/>
      </c:catAx>
      <c:valAx>
        <c:axId val="104140160"/>
        <c:scaling>
          <c:orientation val="minMax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pl-PL"/>
          </a:p>
        </c:txPr>
        <c:crossAx val="104138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14-4372-9D41-3EB01398497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5814-4372-9D41-3EB01398497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5814-4372-9D41-3EB01398497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5814-4372-9D41-3EB013984971}"/>
              </c:ext>
            </c:extLst>
          </c:dPt>
          <c:dLbls>
            <c:dLbl>
              <c:idx val="2"/>
              <c:layout>
                <c:manualLayout>
                  <c:x val="1.4575974570318632E-3"/>
                  <c:y val="-4.512126339537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14-4372-9D41-3EB01398497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814-4372-9D41-3EB0139849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14-4372-9D41-3EB013984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371200"/>
        <c:axId val="134372736"/>
        <c:axId val="0"/>
      </c:bar3DChart>
      <c:catAx>
        <c:axId val="1343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4372736"/>
        <c:crosses val="autoZero"/>
        <c:auto val="1"/>
        <c:lblAlgn val="ctr"/>
        <c:lblOffset val="100"/>
        <c:noMultiLvlLbl val="0"/>
      </c:catAx>
      <c:valAx>
        <c:axId val="13437273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4371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92746834373774811"/>
          <c:y val="0.3707333537622518"/>
          <c:w val="7.2531656262251859E-2"/>
          <c:h val="0.25853329247549639"/>
        </c:manualLayout>
      </c:layout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1F-4EF0-B2ED-5A394E69317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6A1F-4EF0-B2ED-5A394E69317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6A1F-4EF0-B2ED-5A394E69317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6A1F-4EF0-B2ED-5A394E693173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A1F-4EF0-B2ED-5A394E693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0.57150000000000001</c:v>
                </c:pt>
                <c:pt idx="1">
                  <c:v>0.28549999999999998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1F-4EF0-B2ED-5A394E693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7140864"/>
        <c:axId val="137154944"/>
        <c:axId val="0"/>
      </c:bar3DChart>
      <c:catAx>
        <c:axId val="1371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7154944"/>
        <c:crosses val="autoZero"/>
        <c:auto val="1"/>
        <c:lblAlgn val="ctr"/>
        <c:lblOffset val="100"/>
        <c:noMultiLvlLbl val="0"/>
      </c:catAx>
      <c:valAx>
        <c:axId val="137154944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7140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089472152313657E-2"/>
          <c:y val="2.0094245066428717E-2"/>
          <c:w val="0.85385634378549302"/>
          <c:h val="0.8917761189912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E1-4185-9ABF-1DE0F3EE540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E1-4185-9ABF-1DE0F3EE540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E1-4185-9ABF-1DE0F3EE540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9E1-4185-9ABF-1DE0F3EE5403}"/>
              </c:ext>
            </c:extLst>
          </c:dPt>
          <c:dLbls>
            <c:dLbl>
              <c:idx val="2"/>
              <c:layout>
                <c:manualLayout>
                  <c:x val="-3.6439936425796585E-2"/>
                  <c:y val="-1.17579506429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E1-4185-9ABF-1DE0F3EE5403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E1-4185-9ABF-1DE0F3EE5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10</c:v>
                </c:pt>
                <c:pt idx="1">
                  <c:v>6</c:v>
                </c:pt>
                <c:pt idx="2" formatCode="0.00%">
                  <c:v>0.57150000000000001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E1-4185-9ABF-1DE0F3EE540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-1.1111111111111212E-2"/>
                  <c:y val="-5.322342207745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E1-4185-9ABF-1DE0F3EE5403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E1-4185-9ABF-1DE0F3EE5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 formatCode="0.00%">
                  <c:v>0.28549999999999998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E1-4185-9ABF-1DE0F3EE540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2.0887357830271115E-2"/>
                  <c:y val="-7.82871487437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E1-4185-9ABF-1DE0F3EE5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 formatCode="0.0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E1-4185-9ABF-1DE0F3EE5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466496"/>
        <c:axId val="37468032"/>
        <c:axId val="0"/>
      </c:bar3DChart>
      <c:catAx>
        <c:axId val="3746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7468032"/>
        <c:crosses val="autoZero"/>
        <c:auto val="1"/>
        <c:lblAlgn val="ctr"/>
        <c:lblOffset val="100"/>
        <c:noMultiLvlLbl val="0"/>
      </c:catAx>
      <c:valAx>
        <c:axId val="374680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7466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2864234482420972E-2"/>
          <c:y val="1.9400214952114875E-2"/>
          <c:w val="0.84987767366714428"/>
          <c:h val="0.8955140366019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DA-44B3-BDEF-CD9761B4458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F2DA-44B3-BDEF-CD9761B4458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F2DA-44B3-BDEF-CD9761B4458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F2DA-44B3-BDEF-CD9761B4458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2DA-44B3-BDEF-CD9761B4458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2DA-44B3-BDEF-CD9761B44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DA-44B3-BDEF-CD9761B445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084288"/>
        <c:axId val="133085824"/>
        <c:axId val="0"/>
      </c:bar3DChart>
      <c:catAx>
        <c:axId val="1330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3085824"/>
        <c:crosses val="autoZero"/>
        <c:auto val="1"/>
        <c:lblAlgn val="ctr"/>
        <c:lblOffset val="100"/>
        <c:noMultiLvlLbl val="0"/>
      </c:catAx>
      <c:valAx>
        <c:axId val="1330858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30842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62-4B4C-99F0-7676A1D5387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6262-4B4C-99F0-7676A1D5387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6262-4B4C-99F0-7676A1D5387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6262-4B4C-99F0-7676A1D5387D}"/>
              </c:ext>
            </c:extLst>
          </c:dPt>
          <c:dLbls>
            <c:dLbl>
              <c:idx val="0"/>
              <c:layout>
                <c:manualLayout>
                  <c:x val="-2.8108240185133965E-3"/>
                  <c:y val="-0.11675433967606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62-4B4C-99F0-7676A1D5387D}"/>
                </c:ext>
              </c:extLst>
            </c:dLbl>
            <c:dLbl>
              <c:idx val="2"/>
              <c:layout>
                <c:manualLayout>
                  <c:x val="1.4054120092566852E-3"/>
                  <c:y val="-7.005260380563996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62-4B4C-99F0-7676A1D5387D}"/>
                </c:ext>
              </c:extLst>
            </c:dLbl>
            <c:dLbl>
              <c:idx val="3"/>
              <c:layout>
                <c:manualLayout>
                  <c:x val="1.3162181447321029E-3"/>
                  <c:y val="-3.503163399077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62-4B4C-99F0-7676A1D5387D}"/>
                </c:ext>
              </c:extLst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262-4B4C-99F0-7676A1D5387D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62-4B4C-99F0-7676A1D53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203840"/>
        <c:axId val="133205376"/>
        <c:axId val="0"/>
      </c:bar3DChart>
      <c:catAx>
        <c:axId val="1332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3205376"/>
        <c:crosses val="autoZero"/>
        <c:auto val="1"/>
        <c:lblAlgn val="ctr"/>
        <c:lblOffset val="100"/>
        <c:noMultiLvlLbl val="0"/>
      </c:catAx>
      <c:valAx>
        <c:axId val="1332053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320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412966355903947"/>
          <c:y val="0.39488762924121046"/>
          <c:w val="7.4375681421461642E-2"/>
          <c:h val="0.26017268391956527"/>
        </c:manualLayout>
      </c:layout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A8-4565-BCCF-69ACB94FD48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BA8-4565-BCCF-69ACB94FD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BA8-4565-BCCF-69ACB94FD48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BA8-4565-BCCF-69ACB94FD48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7BA8-4565-BCCF-69ACB94FD48A}"/>
              </c:ext>
            </c:extLst>
          </c:dPt>
          <c:dLbls>
            <c:dLbl>
              <c:idx val="0"/>
              <c:layout>
                <c:manualLayout>
                  <c:x val="9.7222222222222224E-3"/>
                  <c:y val="-0.1198406729736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A8-4565-BCCF-69ACB94FD48A}"/>
                </c:ext>
              </c:extLst>
            </c:dLbl>
            <c:dLbl>
              <c:idx val="1"/>
              <c:layout>
                <c:manualLayout>
                  <c:x val="4.3727923710955895E-3"/>
                  <c:y val="-4.864566058595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A8-4565-BCCF-69ACB94FD4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A8-4565-BCCF-69ACB94FD48A}"/>
                </c:ext>
              </c:extLst>
            </c:dLbl>
            <c:dLbl>
              <c:idx val="3"/>
              <c:layout>
                <c:manualLayout>
                  <c:x val="0"/>
                  <c:y val="-7.517965726920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8-4565-BCCF-69ACB94FD48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 dirty="0"/>
                      <a:t>8,33%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8-4565-BCCF-69ACB94FD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</c:v>
                </c:pt>
                <c:pt idx="1">
                  <c:v>0.16650000000000001</c:v>
                </c:pt>
                <c:pt idx="2">
                  <c:v>8.3500000000000005E-2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8-4565-BCCF-69ACB94FD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830336"/>
        <c:axId val="136826880"/>
        <c:axId val="0"/>
      </c:bar3DChart>
      <c:catAx>
        <c:axId val="1368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6826880"/>
        <c:crosses val="autoZero"/>
        <c:auto val="1"/>
        <c:lblAlgn val="ctr"/>
        <c:lblOffset val="100"/>
        <c:noMultiLvlLbl val="0"/>
      </c:catAx>
      <c:valAx>
        <c:axId val="13682688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6830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8A-4A55-9577-DA26B20CC26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8A-4A55-9577-DA26B20CC26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8A-4A55-9577-DA26B20CC26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8A-4A55-9577-DA26B20CC267}"/>
              </c:ext>
            </c:extLst>
          </c:dPt>
          <c:dLbls>
            <c:dLbl>
              <c:idx val="2"/>
              <c:layout>
                <c:manualLayout>
                  <c:x val="-2.4779156769541677E-2"/>
                  <c:y val="-3.2922261800121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8A-4A55-9577-DA26B20CC267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8A-4A55-9577-DA26B20CC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12</c:v>
                </c:pt>
                <c:pt idx="1">
                  <c:v>0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8A-4A55-9577-DA26B20CC26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8A-4A55-9577-DA26B20CC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 formatCode="0.00%">
                  <c:v>0.16650000000000001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8A-4A55-9577-DA26B20CC26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3.6439936425796474E-2"/>
                  <c:y val="-4.7031802571602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8A-4A55-9577-DA26B20CC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 formatCode="0.00%">
                  <c:v>8.3500000000000005E-2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8A-4A55-9577-DA26B20CC2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284608"/>
        <c:axId val="133286144"/>
        <c:axId val="0"/>
      </c:bar3DChart>
      <c:catAx>
        <c:axId val="1332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3286144"/>
        <c:crosses val="autoZero"/>
        <c:auto val="1"/>
        <c:lblAlgn val="ctr"/>
        <c:lblOffset val="100"/>
        <c:noMultiLvlLbl val="0"/>
      </c:catAx>
      <c:valAx>
        <c:axId val="1332861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328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58716524610208"/>
          <c:y val="0.40180861352282832"/>
          <c:w val="6.3412834753897862E-2"/>
          <c:h val="0.14464779012558046"/>
        </c:manualLayout>
      </c:layout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10-4313-97DD-41B0AC7731E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310-4313-97DD-41B0AC7731E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4310-4313-97DD-41B0AC7731E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4310-4313-97DD-41B0AC7731E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310-4313-97DD-41B0AC7731E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310-4313-97DD-41B0AC773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67</c:v>
                </c:pt>
                <c:pt idx="1">
                  <c:v>71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10-4313-97DD-41B0AC7731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899264"/>
        <c:axId val="141900800"/>
        <c:axId val="0"/>
      </c:bar3DChart>
      <c:catAx>
        <c:axId val="1418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41900800"/>
        <c:crosses val="autoZero"/>
        <c:auto val="1"/>
        <c:lblAlgn val="ctr"/>
        <c:lblOffset val="100"/>
        <c:noMultiLvlLbl val="0"/>
      </c:catAx>
      <c:valAx>
        <c:axId val="1419008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41899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BB-44A9-A073-E5630F297D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BB-44A9-A073-E5630F297D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DBB-44A9-A073-E5630F297DA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DBB-44A9-A073-E5630F297DA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5DBB-44A9-A073-E5630F297DA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BB-44A9-A073-E5630F297DA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BB-44A9-A073-E5630F297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BB-44A9-A073-E5630F297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923776"/>
        <c:axId val="136929280"/>
        <c:axId val="0"/>
      </c:bar3DChart>
      <c:catAx>
        <c:axId val="1369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6929280"/>
        <c:crosses val="autoZero"/>
        <c:auto val="1"/>
        <c:lblAlgn val="ctr"/>
        <c:lblOffset val="100"/>
        <c:noMultiLvlLbl val="0"/>
      </c:catAx>
      <c:valAx>
        <c:axId val="1369292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6923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C9-409A-9651-F9901991BE2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F5C9-409A-9651-F9901991BE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F5C9-409A-9651-F9901991BE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F5C9-409A-9651-F9901991BE2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C9-409A-9651-F9901991BE2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5C9-409A-9651-F9901991B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0.19700000000000001</c:v>
                </c:pt>
                <c:pt idx="1">
                  <c:v>0.24199999999999999</c:v>
                </c:pt>
                <c:pt idx="2">
                  <c:v>0.21149999999999999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C9-409A-9651-F9901991BE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572928"/>
        <c:axId val="136574464"/>
        <c:axId val="0"/>
      </c:bar3DChart>
      <c:catAx>
        <c:axId val="1365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6574464"/>
        <c:crosses val="autoZero"/>
        <c:auto val="1"/>
        <c:lblAlgn val="ctr"/>
        <c:lblOffset val="100"/>
        <c:noMultiLvlLbl val="0"/>
      </c:catAx>
      <c:valAx>
        <c:axId val="1365744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657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746834373774811"/>
          <c:y val="0.37701785412401317"/>
          <c:w val="7.2531656262251859E-2"/>
          <c:h val="0.26948019303777487"/>
        </c:manualLayout>
      </c:layout>
      <c:overlay val="0"/>
      <c:txPr>
        <a:bodyPr/>
        <a:lstStyle/>
        <a:p>
          <a:pPr>
            <a:defRPr sz="14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87-4851-974A-CF8E8354E25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87-4851-974A-CF8E8354E25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87-4851-974A-CF8E8354E25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87-4851-974A-CF8E8354E254}"/>
              </c:ext>
            </c:extLst>
          </c:dPt>
          <c:dLbls>
            <c:dLbl>
              <c:idx val="2"/>
              <c:layout>
                <c:manualLayout>
                  <c:x val="-1.6033572027350496E-2"/>
                  <c:y val="-4.232862231444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87-4851-974A-CF8E8354E254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87-4851-974A-CF8E8354E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1047</c:v>
                </c:pt>
                <c:pt idx="1">
                  <c:v>654</c:v>
                </c:pt>
                <c:pt idx="2" formatCode="0.00%">
                  <c:v>0.57599999999999996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87-4851-974A-CF8E8354E2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9.4630418091005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87-4851-974A-CF8E8354E254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87-4851-974A-CF8E8354E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1280</c:v>
                </c:pt>
                <c:pt idx="1">
                  <c:v>531</c:v>
                </c:pt>
                <c:pt idx="2" formatCode="0.00%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87-4851-974A-CF8E8354E2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6643118625019624E-2"/>
                  <c:y val="-2.351590128580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87-4851-974A-CF8E8354E254}"/>
                </c:ext>
              </c:extLst>
            </c:dLbl>
            <c:dLbl>
              <c:idx val="2"/>
              <c:layout>
                <c:manualLayout>
                  <c:x val="2.0406386701662293E-2"/>
                  <c:y val="-0.12540206920213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87-4851-974A-CF8E8354E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3"/>
                <c:pt idx="0">
                  <c:v>1140</c:v>
                </c:pt>
                <c:pt idx="1">
                  <c:v>646</c:v>
                </c:pt>
                <c:pt idx="2" formatCode="0.00%">
                  <c:v>0.56620000000000004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87-4851-974A-CF8E8354E2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550400"/>
        <c:axId val="104551936"/>
        <c:axId val="0"/>
      </c:bar3DChart>
      <c:catAx>
        <c:axId val="104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04551936"/>
        <c:crosses val="autoZero"/>
        <c:auto val="1"/>
        <c:lblAlgn val="ctr"/>
        <c:lblOffset val="100"/>
        <c:noMultiLvlLbl val="0"/>
      </c:catAx>
      <c:valAx>
        <c:axId val="10455193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04550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EC-45A7-9E92-0201493F4B7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EC-45A7-9E92-0201493F4B7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EC-45A7-9E92-0201493F4B7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3EC-45A7-9E92-0201493F4B75}"/>
              </c:ext>
            </c:extLst>
          </c:dPt>
          <c:dLbls>
            <c:dLbl>
              <c:idx val="2"/>
              <c:layout>
                <c:manualLayout>
                  <c:x val="-2.7694351683605404E-2"/>
                  <c:y val="-3.997703218586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EC-45A7-9E92-0201493F4B75}"/>
                </c:ext>
              </c:extLst>
            </c:dLbl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EC-45A7-9E92-0201493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67</c:v>
                </c:pt>
                <c:pt idx="1">
                  <c:v>11</c:v>
                </c:pt>
                <c:pt idx="2" formatCode="0.00%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EC-45A7-9E92-0201493F4B7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EC-45A7-9E92-0201493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71</c:v>
                </c:pt>
                <c:pt idx="1">
                  <c:v>15</c:v>
                </c:pt>
                <c:pt idx="2" formatCode="0.00%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C-45A7-9E92-0201493F4B7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4.6643118625019735E-2"/>
                  <c:y val="-3.057067167154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EC-45A7-9E92-0201493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wszczęcia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 formatCode="0.00%">
                  <c:v>0.21149999999999999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EC-45A7-9E92-0201493F4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7188864"/>
        <c:axId val="137190400"/>
        <c:axId val="0"/>
      </c:bar3DChart>
      <c:catAx>
        <c:axId val="1371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37190400"/>
        <c:crosses val="autoZero"/>
        <c:auto val="1"/>
        <c:lblAlgn val="ctr"/>
        <c:lblOffset val="100"/>
        <c:noMultiLvlLbl val="0"/>
      </c:catAx>
      <c:valAx>
        <c:axId val="1371904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37188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E9-4CD8-B327-ADE165AB32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5E9-4CD8-B327-ADE165AB32A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E9-4CD8-B327-ADE165AB32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E9-4CD8-B327-ADE165AB32A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E9-4CD8-B327-ADE165AB32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5E9-4CD8-B327-ADE165AB32AA}"/>
              </c:ext>
            </c:extLst>
          </c:dPt>
          <c:dLbls>
            <c:dLbl>
              <c:idx val="3"/>
              <c:layout>
                <c:manualLayout>
                  <c:x val="-2.9151949140637265E-3"/>
                  <c:y val="-3.527385192870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E9-4CD8-B327-ADE165AB32AA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E9-4CD8-B327-ADE165AB32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KMP Radom</c:v>
                </c:pt>
                <c:pt idx="1">
                  <c:v>KMP Płock</c:v>
                </c:pt>
                <c:pt idx="2">
                  <c:v>KPP Żyrardów</c:v>
                </c:pt>
                <c:pt idx="3">
                  <c:v>KPP Grójec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 formatCode="General">
                  <c:v>55</c:v>
                </c:pt>
                <c:pt idx="1">
                  <c:v>35</c:v>
                </c:pt>
                <c:pt idx="2" formatCode="General">
                  <c:v>29</c:v>
                </c:pt>
                <c:pt idx="3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E9-4CD8-B327-ADE165AB3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890176"/>
        <c:axId val="41891712"/>
        <c:axId val="0"/>
      </c:bar3DChart>
      <c:catAx>
        <c:axId val="418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pl-PL"/>
          </a:p>
        </c:txPr>
        <c:crossAx val="41891712"/>
        <c:crosses val="autoZero"/>
        <c:auto val="1"/>
        <c:lblAlgn val="ctr"/>
        <c:lblOffset val="100"/>
        <c:noMultiLvlLbl val="0"/>
      </c:catAx>
      <c:valAx>
        <c:axId val="418917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pl-PL"/>
          </a:p>
        </c:txPr>
        <c:crossAx val="418901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 dirty="0">
                <a:solidFill>
                  <a:srgbClr val="FF0066"/>
                </a:solidFill>
              </a:rPr>
              <a:t>Interwencje</a:t>
            </a:r>
          </a:p>
        </c:rich>
      </c:tx>
      <c:overlay val="0"/>
    </c:title>
    <c:autoTitleDeleted val="0"/>
    <c:view3D>
      <c:rotX val="10"/>
      <c:rotY val="1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miejsca publiczne</c:v>
                </c:pt>
                <c:pt idx="2">
                  <c:v>domowe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5612</c:v>
                </c:pt>
                <c:pt idx="1">
                  <c:v>5429</c:v>
                </c:pt>
                <c:pt idx="2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1-4664-BA52-D407EEDF48F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5889125432509501E-3"/>
                  <c:y val="-6.413428810940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61-4664-BA52-D407EEDF4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miejsca publiczne</c:v>
                </c:pt>
                <c:pt idx="2">
                  <c:v>domowe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6198</c:v>
                </c:pt>
                <c:pt idx="1">
                  <c:v>5924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1-4664-BA52-D407EEDF48F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792E-3"/>
                  <c:y val="-9.62014321641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61-4664-BA52-D407EEDF48FF}"/>
                </c:ext>
              </c:extLst>
            </c:dLbl>
            <c:dLbl>
              <c:idx val="1"/>
              <c:layout>
                <c:manualLayout>
                  <c:x val="6.3556501730038005E-3"/>
                  <c:y val="-0.1626262305631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61-4664-BA52-D407EEDF48FF}"/>
                </c:ext>
              </c:extLst>
            </c:dLbl>
            <c:dLbl>
              <c:idx val="2"/>
              <c:layout>
                <c:manualLayout>
                  <c:x val="1.5889125432509501E-3"/>
                  <c:y val="-6.642479839902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61-4664-BA52-D407EEDF4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miejsca publiczne</c:v>
                </c:pt>
                <c:pt idx="2">
                  <c:v>domowe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5661</c:v>
                </c:pt>
                <c:pt idx="1">
                  <c:v>4908</c:v>
                </c:pt>
                <c:pt idx="2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1-4664-BA52-D407EEDF4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611392"/>
        <c:axId val="143612928"/>
        <c:axId val="0"/>
      </c:bar3DChart>
      <c:catAx>
        <c:axId val="14361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43612928"/>
        <c:crosses val="autoZero"/>
        <c:auto val="1"/>
        <c:lblAlgn val="ctr"/>
        <c:lblOffset val="100"/>
        <c:noMultiLvlLbl val="0"/>
      </c:catAx>
      <c:valAx>
        <c:axId val="1436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66"/>
                </a:solidFill>
              </a:defRPr>
            </a:pPr>
            <a:endParaRPr lang="pl-PL"/>
          </a:p>
        </c:txPr>
        <c:crossAx val="143611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>
                <a:solidFill>
                  <a:srgbClr val="FF0066"/>
                </a:solidFill>
              </a:rPr>
              <a:t>Represja – mandaty, pouczenia</a:t>
            </a:r>
          </a:p>
        </c:rich>
      </c:tx>
      <c:overlay val="0"/>
    </c:title>
    <c:autoTitleDeleted val="0"/>
    <c:view3D>
      <c:rotX val="10"/>
      <c:rotY val="1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mandaty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AE-4C01-97D6-396F4247B5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0">
                        <a:solidFill>
                          <a:schemeClr val="tx1"/>
                        </a:solidFill>
                      </a:rPr>
                      <a:t>1715</a:t>
                    </a:r>
                    <a:endParaRPr lang="en-US" sz="240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AE-4C01-97D6-396F4247B54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AE-4C01-97D6-396F4247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1715</c:v>
                </c:pt>
                <c:pt idx="1">
                  <c:v>1375</c:v>
                </c:pt>
                <c:pt idx="2">
                  <c:v>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E-4C01-97D6-396F4247B54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pouczenia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E-4C01-97D6-396F4247B54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E-4C01-97D6-396F4247B5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AE-4C01-97D6-396F4247B5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0" dirty="0">
                        <a:solidFill>
                          <a:schemeClr val="tx1"/>
                        </a:solidFill>
                      </a:rPr>
                      <a:t>530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E-4C01-97D6-396F4247B54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AE-4C01-97D6-396F4247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530</c:v>
                </c:pt>
                <c:pt idx="1">
                  <c:v>673</c:v>
                </c:pt>
                <c:pt idx="2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AE-4C01-97D6-396F4247B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71488"/>
        <c:axId val="148685568"/>
        <c:axId val="0"/>
      </c:bar3DChart>
      <c:catAx>
        <c:axId val="1486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66"/>
                </a:solidFill>
              </a:defRPr>
            </a:pPr>
            <a:endParaRPr lang="pl-PL"/>
          </a:p>
        </c:txPr>
        <c:crossAx val="148685568"/>
        <c:crosses val="autoZero"/>
        <c:auto val="1"/>
        <c:lblAlgn val="ctr"/>
        <c:lblOffset val="100"/>
        <c:noMultiLvlLbl val="0"/>
      </c:catAx>
      <c:valAx>
        <c:axId val="14868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66"/>
                </a:solidFill>
              </a:defRPr>
            </a:pPr>
            <a:endParaRPr lang="pl-PL"/>
          </a:p>
        </c:txPr>
        <c:crossAx val="148671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>
                <a:solidFill>
                  <a:srgbClr val="FF0066"/>
                </a:solidFill>
              </a:rPr>
              <a:t>Legitymowania</a:t>
            </a:r>
          </a:p>
        </c:rich>
      </c:tx>
      <c:overlay val="0"/>
    </c:title>
    <c:autoTitleDeleted val="0"/>
    <c:view3D>
      <c:rotX val="10"/>
      <c:rotY val="1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68-4D72-BF4C-A8B1FF5B6675}"/>
              </c:ext>
            </c:extLst>
          </c:dPt>
          <c:dLbls>
            <c:dLbl>
              <c:idx val="0"/>
              <c:layout>
                <c:manualLayout>
                  <c:x val="3.8480572865641188E-2"/>
                  <c:y val="4.8175769484633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8-4D72-BF4C-A8B1FF5B6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10267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8-4D72-BF4C-A8B1FF5B667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8100716082051492E-2"/>
                  <c:y val="4.41606118804234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8-4D72-BF4C-A8B1FF5B6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10235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68-4D72-BF4C-A8B1FF5B667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68-4D72-BF4C-A8B1FF5B6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9080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68-4D72-BF4C-A8B1FF5B6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380672"/>
        <c:axId val="148394752"/>
        <c:axId val="0"/>
      </c:bar3DChart>
      <c:catAx>
        <c:axId val="148380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394752"/>
        <c:crosses val="autoZero"/>
        <c:auto val="1"/>
        <c:lblAlgn val="ctr"/>
        <c:lblOffset val="100"/>
        <c:noMultiLvlLbl val="0"/>
      </c:catAx>
      <c:valAx>
        <c:axId val="148394752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66"/>
                </a:solidFill>
              </a:defRPr>
            </a:pPr>
            <a:endParaRPr lang="pl-PL"/>
          </a:p>
        </c:txPr>
        <c:crossAx val="148380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7030A0"/>
                </a:solidFill>
              </a:defRPr>
            </a:pPr>
            <a:r>
              <a:rPr lang="pl-PL" sz="2000" dirty="0">
                <a:solidFill>
                  <a:srgbClr val="7030A0"/>
                </a:solidFill>
              </a:rPr>
              <a:t>Zastosowane kary i środki oddziaływania społecznego</a:t>
            </a:r>
          </a:p>
        </c:rich>
      </c:tx>
      <c:overlay val="0"/>
    </c:title>
    <c:autoTitleDeleted val="0"/>
    <c:view3D>
      <c:rotX val="75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63142217914485E-2"/>
          <c:y val="0.21923153896142439"/>
          <c:w val="0.7006610137187822"/>
          <c:h val="0.6913495532459863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78F8-4B10-8AFE-42E96285932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8F8-4B10-8AFE-42E96285932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78F8-4B10-8AFE-42E9628593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F8-4B10-8AFE-42E9628593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8-4B10-8AFE-42E9628593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8-4B10-8AFE-42E962859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66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MKK</c:v>
                </c:pt>
                <c:pt idx="1">
                  <c:v>Wnioski</c:v>
                </c:pt>
                <c:pt idx="2">
                  <c:v>Pouczenia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6791</c:v>
                </c:pt>
                <c:pt idx="1">
                  <c:v>202</c:v>
                </c:pt>
                <c:pt idx="2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F8-4B10-8AFE-42E962859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 sz="1800" dirty="0">
                <a:solidFill>
                  <a:srgbClr val="7030A0"/>
                </a:solidFill>
              </a:rPr>
              <a:t>Zatrzymani</a:t>
            </a:r>
            <a:r>
              <a:rPr lang="pl-PL" sz="1800" baseline="0" dirty="0">
                <a:solidFill>
                  <a:srgbClr val="7030A0"/>
                </a:solidFill>
              </a:rPr>
              <a:t> nietrzeźwi kierujący na terenie miasta Żyrardów</a:t>
            </a:r>
            <a:endParaRPr lang="pl-PL" sz="18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7486123475457994E-2"/>
                </c:manualLayout>
              </c:layout>
              <c:sp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6C-472B-B7D5-1FF68F6AD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art. 178 &amp; 1  kk.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C-472B-B7D5-1FF68F6ADD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56C-472B-B7D5-1FF68F6ADDEA}"/>
              </c:ext>
            </c:extLst>
          </c:dPt>
          <c:dLbls>
            <c:dLbl>
              <c:idx val="0"/>
              <c:layout>
                <c:manualLayout>
                  <c:x val="-1.5074298487252052E-3"/>
                  <c:y val="-3.893867492356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6C-472B-B7D5-1FF68F6AD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art. 178 &amp; 1  kk.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C-472B-B7D5-1FF68F6ADD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074298487252604E-3"/>
                  <c:y val="-2.748612347545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C-472B-B7D5-1FF68F6AD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art. 178 &amp; 1  kk.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6C-472B-B7D5-1FF68F6AD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8827136"/>
        <c:axId val="149144320"/>
        <c:axId val="0"/>
      </c:bar3DChart>
      <c:catAx>
        <c:axId val="14882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144320"/>
        <c:crosses val="autoZero"/>
        <c:auto val="1"/>
        <c:lblAlgn val="ctr"/>
        <c:lblOffset val="100"/>
        <c:noMultiLvlLbl val="0"/>
      </c:catAx>
      <c:valAx>
        <c:axId val="149144320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pl-PL"/>
          </a:p>
        </c:txPr>
        <c:crossAx val="1488271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lang="pl-PL" sz="1800" dirty="0">
                <a:solidFill>
                  <a:srgbClr val="7030A0"/>
                </a:solidFill>
              </a:rPr>
              <a:t>Zdarzenia</a:t>
            </a:r>
            <a:r>
              <a:rPr lang="pl-PL" sz="1800" baseline="0" dirty="0">
                <a:solidFill>
                  <a:srgbClr val="7030A0"/>
                </a:solidFill>
              </a:rPr>
              <a:t> drogowe w latach </a:t>
            </a:r>
          </a:p>
          <a:p>
            <a:pPr>
              <a:defRPr>
                <a:solidFill>
                  <a:srgbClr val="7030A0"/>
                </a:solidFill>
              </a:defRPr>
            </a:pPr>
            <a:r>
              <a:rPr lang="pl-PL" sz="1800" baseline="0" dirty="0">
                <a:solidFill>
                  <a:srgbClr val="7030A0"/>
                </a:solidFill>
              </a:rPr>
              <a:t>2014 - 2016</a:t>
            </a:r>
            <a:endParaRPr lang="pl-PL" sz="18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4351629496057902E-2"/>
          <c:y val="0.17598419435094395"/>
          <c:w val="0.83185700164369258"/>
          <c:h val="0.72744961832418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sp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C4-4424-89F3-A769BF790BA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CC4-4424-89F3-A769BF790BAB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C4-4424-89F3-A769BF790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23</c:v>
                </c:pt>
                <c:pt idx="1">
                  <c:v>29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4-4424-89F3-A769BF790B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Kolizje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8CC4-4424-89F3-A769BF790BA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C4-4424-89F3-A769BF790BAB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C4-4424-89F3-A769BF790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228</c:v>
                </c:pt>
                <c:pt idx="1">
                  <c:v>213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4-4424-89F3-A769BF790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785024"/>
        <c:axId val="104786560"/>
        <c:axId val="0"/>
      </c:bar3DChart>
      <c:catAx>
        <c:axId val="1047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pl-PL"/>
          </a:p>
        </c:txPr>
        <c:crossAx val="104786560"/>
        <c:crosses val="autoZero"/>
        <c:auto val="1"/>
        <c:lblAlgn val="ctr"/>
        <c:lblOffset val="100"/>
        <c:noMultiLvlLbl val="0"/>
      </c:catAx>
      <c:valAx>
        <c:axId val="104786560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pl-PL"/>
          </a:p>
        </c:txPr>
        <c:crossAx val="104785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7030A0"/>
                </a:solidFill>
              </a:defRPr>
            </a:pPr>
            <a:r>
              <a:rPr lang="pl-PL" sz="2000" baseline="0" dirty="0">
                <a:solidFill>
                  <a:srgbClr val="7030A0"/>
                </a:solidFill>
              </a:rPr>
              <a:t>Ofiary wypadków drogowych w latach 2014 - 2016</a:t>
            </a:r>
            <a:endParaRPr lang="pl-PL" sz="20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sp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32-4A31-A799-A62FFD997D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232-4A31-A799-A62FFD997D88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32-4A31-A799-A62FFD997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2-4A31-A799-A62FFD997D8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8232-4A31-A799-A62FFD997D8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232-4A31-A799-A62FFD997D88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232-4A31-A799-A62FFD997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23</c:v>
                </c:pt>
                <c:pt idx="1">
                  <c:v>33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32-4A31-A799-A62FFD997D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824192"/>
        <c:axId val="104830080"/>
        <c:axId val="0"/>
      </c:bar3DChart>
      <c:catAx>
        <c:axId val="1048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pl-PL"/>
          </a:p>
        </c:txPr>
        <c:crossAx val="104830080"/>
        <c:crosses val="autoZero"/>
        <c:auto val="1"/>
        <c:lblAlgn val="ctr"/>
        <c:lblOffset val="100"/>
        <c:noMultiLvlLbl val="0"/>
      </c:catAx>
      <c:valAx>
        <c:axId val="104830080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pl-PL"/>
          </a:p>
        </c:txPr>
        <c:crossAx val="104824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0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 sz="1800" baseline="0" dirty="0">
                <a:solidFill>
                  <a:srgbClr val="7030A0"/>
                </a:solidFill>
              </a:rPr>
              <a:t>Przyczyny wypadków </a:t>
            </a:r>
            <a:r>
              <a:rPr lang="pl-PL" sz="1800" baseline="0" dirty="0" err="1">
                <a:solidFill>
                  <a:srgbClr val="7030A0"/>
                </a:solidFill>
              </a:rPr>
              <a:t>wypadków</a:t>
            </a:r>
            <a:r>
              <a:rPr lang="pl-PL" sz="1800" baseline="0" dirty="0">
                <a:solidFill>
                  <a:srgbClr val="7030A0"/>
                </a:solidFill>
              </a:rPr>
              <a:t> drogowych</a:t>
            </a:r>
          </a:p>
          <a:p>
            <a:pPr>
              <a:defRPr>
                <a:solidFill>
                  <a:srgbClr val="FF0066"/>
                </a:solidFill>
              </a:defRPr>
            </a:pPr>
            <a:r>
              <a:rPr lang="pl-PL" sz="1800" baseline="0" dirty="0">
                <a:solidFill>
                  <a:srgbClr val="7030A0"/>
                </a:solidFill>
              </a:rPr>
              <a:t> w latach 2014 - 2016</a:t>
            </a:r>
            <a:endParaRPr lang="pl-PL" sz="18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1737314085739285E-2"/>
          <c:y val="0.169639368169165"/>
          <c:w val="0.91046128608923882"/>
          <c:h val="0.75552173848820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sp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33-4F46-A021-61E489659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prędkość</c:v>
                </c:pt>
                <c:pt idx="1">
                  <c:v>nieudzielenie pierszeństwa</c:v>
                </c:pt>
                <c:pt idx="2">
                  <c:v>nieprawidłowe wyprzedzanie</c:v>
                </c:pt>
                <c:pt idx="3">
                  <c:v>piesi</c:v>
                </c:pt>
                <c:pt idx="4">
                  <c:v>nieprawidłowe omijanie/wymijanie</c:v>
                </c:pt>
                <c:pt idx="5">
                  <c:v>nieprawidłowe cofanie</c:v>
                </c:pt>
                <c:pt idx="6">
                  <c:v>odległość między pojazdami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</c:v>
                </c:pt>
                <c:pt idx="1">
                  <c:v>16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3-4F46-A021-61E489659A5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prędkość</c:v>
                </c:pt>
                <c:pt idx="1">
                  <c:v>nieudzielenie pierszeństwa</c:v>
                </c:pt>
                <c:pt idx="2">
                  <c:v>nieprawidłowe wyprzedzanie</c:v>
                </c:pt>
                <c:pt idx="3">
                  <c:v>piesi</c:v>
                </c:pt>
                <c:pt idx="4">
                  <c:v>nieprawidłowe omijanie/wymijanie</c:v>
                </c:pt>
                <c:pt idx="5">
                  <c:v>nieprawidłowe cofanie</c:v>
                </c:pt>
                <c:pt idx="6">
                  <c:v>odległość między pojazdami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</c:v>
                </c:pt>
                <c:pt idx="1">
                  <c:v>23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33-4F46-A021-61E489659A5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prędkość</c:v>
                </c:pt>
                <c:pt idx="1">
                  <c:v>nieudzielenie pierszeństwa</c:v>
                </c:pt>
                <c:pt idx="2">
                  <c:v>nieprawidłowe wyprzedzanie</c:v>
                </c:pt>
                <c:pt idx="3">
                  <c:v>piesi</c:v>
                </c:pt>
                <c:pt idx="4">
                  <c:v>nieprawidłowe omijanie/wymijanie</c:v>
                </c:pt>
                <c:pt idx="5">
                  <c:v>nieprawidłowe cofanie</c:v>
                </c:pt>
                <c:pt idx="6">
                  <c:v>odległość między pojazdami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33-4F46-A021-61E489659A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8579968"/>
        <c:axId val="98581504"/>
        <c:axId val="0"/>
      </c:bar3DChart>
      <c:catAx>
        <c:axId val="985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FF0000"/>
                </a:solidFill>
              </a:defRPr>
            </a:pPr>
            <a:endParaRPr lang="pl-PL"/>
          </a:p>
        </c:txPr>
        <c:crossAx val="98581504"/>
        <c:crosses val="autoZero"/>
        <c:auto val="1"/>
        <c:lblAlgn val="ctr"/>
        <c:lblOffset val="100"/>
        <c:noMultiLvlLbl val="0"/>
      </c:catAx>
      <c:valAx>
        <c:axId val="98581504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pl-PL"/>
          </a:p>
        </c:txPr>
        <c:crossAx val="9857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1406519883356"/>
          <c:y val="0.50630701927780031"/>
          <c:w val="8.4441709705569273E-2"/>
          <c:h val="0.17408779976827971"/>
        </c:manualLayout>
      </c:layout>
      <c:overlay val="0"/>
      <c:txPr>
        <a:bodyPr/>
        <a:lstStyle/>
        <a:p>
          <a:pPr>
            <a:defRPr sz="1100">
              <a:solidFill>
                <a:srgbClr val="FF000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61054568816032E-2"/>
          <c:y val="0.1142684182750788"/>
          <c:w val="0.77324077517956946"/>
          <c:h val="0.736385044518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6B-4143-947B-110490B362E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76B-4143-947B-110490B362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A76B-4143-947B-110490B362E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A76B-4143-947B-110490B362E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6B-4143-947B-110490B362E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6B-4143-947B-110490B362EE}"/>
                </c:ext>
              </c:extLst>
            </c:dLbl>
            <c:dLbl>
              <c:idx val="3"/>
              <c:layout>
                <c:manualLayout>
                  <c:x val="1.9937398260096703E-2"/>
                  <c:y val="-1.831833039236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6B-4143-947B-110490B362EE}"/>
                </c:ext>
              </c:extLst>
            </c:dLbl>
            <c:dLbl>
              <c:idx val="4"/>
              <c:layout>
                <c:manualLayout>
                  <c:x val="1.5336460200074387E-2"/>
                  <c:y val="-1.831833039236385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6B-4143-947B-110490B36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832</c:v>
                </c:pt>
                <c:pt idx="1">
                  <c:v>958</c:v>
                </c:pt>
                <c:pt idx="2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6B-4143-947B-110490B36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948608"/>
        <c:axId val="118950144"/>
        <c:axId val="0"/>
      </c:bar3DChart>
      <c:catAx>
        <c:axId val="1189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18950144"/>
        <c:crosses val="autoZero"/>
        <c:auto val="1"/>
        <c:lblAlgn val="ctr"/>
        <c:lblOffset val="100"/>
        <c:noMultiLvlLbl val="0"/>
      </c:catAx>
      <c:valAx>
        <c:axId val="1189501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189486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pl-PL" sz="1800" baseline="0" dirty="0">
                <a:solidFill>
                  <a:srgbClr val="7030A0"/>
                </a:solidFill>
              </a:rPr>
              <a:t>Zdarzenia drogowe w poszczególne dni tygodnia</a:t>
            </a:r>
            <a:endParaRPr lang="pl-PL" sz="18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sp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7A-4D7A-9BB3-B9A40C93E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niedziala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A-4D7A-9BB3-B9A40C93E7B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kolizje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A7A-4D7A-9BB3-B9A40C93E7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66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niedziala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44</c:v>
                </c:pt>
                <c:pt idx="1">
                  <c:v>30</c:v>
                </c:pt>
                <c:pt idx="2">
                  <c:v>41</c:v>
                </c:pt>
                <c:pt idx="3">
                  <c:v>41</c:v>
                </c:pt>
                <c:pt idx="4">
                  <c:v>51</c:v>
                </c:pt>
                <c:pt idx="5">
                  <c:v>36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7A-4D7A-9BB3-B9A40C93E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617088"/>
        <c:axId val="128627072"/>
        <c:axId val="0"/>
      </c:bar3DChart>
      <c:catAx>
        <c:axId val="1286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pl-PL"/>
          </a:p>
        </c:txPr>
        <c:crossAx val="128627072"/>
        <c:crosses val="autoZero"/>
        <c:auto val="1"/>
        <c:lblAlgn val="ctr"/>
        <c:lblOffset val="100"/>
        <c:noMultiLvlLbl val="0"/>
      </c:catAx>
      <c:valAx>
        <c:axId val="12862707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pl-PL"/>
          </a:p>
        </c:txPr>
        <c:crossAx val="128617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FF0066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66"/>
                </a:solidFill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1200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rgbClr val="7030A0"/>
                </a:solidFill>
              </a:rPr>
              <a:t>W</a:t>
            </a:r>
            <a:r>
              <a:rPr lang="pl-PL" sz="1800" dirty="0" err="1">
                <a:solidFill>
                  <a:srgbClr val="7030A0"/>
                </a:solidFill>
              </a:rPr>
              <a:t>yp</a:t>
            </a:r>
            <a:r>
              <a:rPr lang="en-US" sz="1800" dirty="0" err="1">
                <a:solidFill>
                  <a:srgbClr val="7030A0"/>
                </a:solidFill>
              </a:rPr>
              <a:t>adki</a:t>
            </a:r>
            <a:r>
              <a:rPr lang="pl-PL" sz="1800" dirty="0">
                <a:solidFill>
                  <a:srgbClr val="7030A0"/>
                </a:solidFill>
              </a:rPr>
              <a:t> drogowe na poszczególnych drogach powiatu żyrardowskiego w latach  2014/2016.</a:t>
            </a:r>
            <a:endParaRPr lang="en-US" sz="1800" dirty="0">
              <a:solidFill>
                <a:srgbClr val="7030A0"/>
              </a:solidFill>
            </a:endParaRPr>
          </a:p>
        </c:rich>
      </c:tx>
      <c:overlay val="0"/>
    </c:title>
    <c:autoTitleDeleted val="0"/>
    <c:view3D>
      <c:rotX val="10"/>
      <c:rotY val="1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wypadki 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Autostrada A-2</c:v>
                </c:pt>
                <c:pt idx="1">
                  <c:v>Drogi Krajowe K-8,K-50,K-70</c:v>
                </c:pt>
                <c:pt idx="2">
                  <c:v>Drogi Wojewódzkie W-719, W-579</c:v>
                </c:pt>
                <c:pt idx="3">
                  <c:v>Drogi powiatowe i gminne</c:v>
                </c:pt>
                <c:pt idx="4">
                  <c:v>Miasto Żyrardów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</c:v>
                </c:pt>
                <c:pt idx="1">
                  <c:v>17</c:v>
                </c:pt>
                <c:pt idx="2">
                  <c:v>6</c:v>
                </c:pt>
                <c:pt idx="3">
                  <c:v>18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2-485E-8CC5-C9E3A98414F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wypadki 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Autostrada A-2</c:v>
                </c:pt>
                <c:pt idx="1">
                  <c:v>Drogi Krajowe K-8,K-50,K-70</c:v>
                </c:pt>
                <c:pt idx="2">
                  <c:v>Drogi Wojewódzkie W-719, W-579</c:v>
                </c:pt>
                <c:pt idx="3">
                  <c:v>Drogi powiatowe i gminne</c:v>
                </c:pt>
                <c:pt idx="4">
                  <c:v>Miasto Żyrardów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</c:v>
                </c:pt>
                <c:pt idx="1">
                  <c:v>20</c:v>
                </c:pt>
                <c:pt idx="2">
                  <c:v>12</c:v>
                </c:pt>
                <c:pt idx="3">
                  <c:v>50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2-485E-8CC5-C9E3A98414F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wypadki 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3"/>
              <c:layout>
                <c:manualLayout>
                  <c:x val="4.4839650584963253E-3"/>
                  <c:y val="-3.865628324402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2-485E-8CC5-C9E3A98414F9}"/>
                </c:ext>
              </c:extLst>
            </c:dLbl>
            <c:dLbl>
              <c:idx val="4"/>
              <c:layout>
                <c:manualLayout>
                  <c:x val="4.4839650584963253E-3"/>
                  <c:y val="-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2-485E-8CC5-C9E3A98414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Autostrada A-2</c:v>
                </c:pt>
                <c:pt idx="1">
                  <c:v>Drogi Krajowe K-8,K-50,K-70</c:v>
                </c:pt>
                <c:pt idx="2">
                  <c:v>Drogi Wojewódzkie W-719, W-579</c:v>
                </c:pt>
                <c:pt idx="3">
                  <c:v>Drogi powiatowe i gminne</c:v>
                </c:pt>
                <c:pt idx="4">
                  <c:v>Miasto Żyrardów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11</c:v>
                </c:pt>
                <c:pt idx="3">
                  <c:v>55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E2-485E-8CC5-C9E3A9841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329984"/>
        <c:axId val="128331776"/>
        <c:axId val="0"/>
      </c:bar3DChart>
      <c:catAx>
        <c:axId val="1283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pl-PL"/>
          </a:p>
        </c:txPr>
        <c:crossAx val="128331776"/>
        <c:crosses val="autoZero"/>
        <c:auto val="1"/>
        <c:lblAlgn val="ctr"/>
        <c:lblOffset val="100"/>
        <c:noMultiLvlLbl val="0"/>
      </c:catAx>
      <c:valAx>
        <c:axId val="12833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28329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030A0"/>
                </a:solidFill>
              </a:defRPr>
            </a:pPr>
            <a:r>
              <a:rPr lang="pl-PL" sz="1600" dirty="0">
                <a:solidFill>
                  <a:srgbClr val="7030A0"/>
                </a:solidFill>
              </a:rPr>
              <a:t>Wypadki drogowe w poszczególnych gminach</a:t>
            </a:r>
          </a:p>
          <a:p>
            <a:pPr>
              <a:defRPr sz="1600">
                <a:solidFill>
                  <a:srgbClr val="7030A0"/>
                </a:solidFill>
              </a:defRPr>
            </a:pPr>
            <a:r>
              <a:rPr lang="pl-PL" sz="1600" dirty="0">
                <a:solidFill>
                  <a:srgbClr val="7030A0"/>
                </a:solidFill>
              </a:rPr>
              <a:t>powiatu żyrardowskiego w 2014</a:t>
            </a:r>
            <a:r>
              <a:rPr lang="pl-PL" sz="1600" baseline="0" dirty="0">
                <a:solidFill>
                  <a:srgbClr val="7030A0"/>
                </a:solidFill>
              </a:rPr>
              <a:t> - 2016</a:t>
            </a:r>
            <a:endParaRPr lang="pl-PL" sz="16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9780921777922109"/>
          <c:y val="6.4134288109401985E-2"/>
        </c:manualLayout>
      </c:layout>
      <c:overlay val="0"/>
    </c:title>
    <c:autoTitleDeleted val="0"/>
    <c:view3D>
      <c:rotX val="10"/>
      <c:rotY val="1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4712363393621E-2"/>
          <c:y val="0.17388417881418658"/>
          <c:w val="0.79186358210911023"/>
          <c:h val="0.75417179476450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14</c:v>
                </c:pt>
                <c:pt idx="3">
                  <c:v>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F-4CC7-91C9-9D8D744BA5C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10</c:v>
                </c:pt>
                <c:pt idx="3">
                  <c:v>12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F-4CC7-91C9-9D8D744BA5C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27</c:v>
                </c:pt>
                <c:pt idx="3">
                  <c:v>10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F-4CC7-91C9-9D8D744BA5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377984"/>
        <c:axId val="128379520"/>
        <c:axId val="0"/>
      </c:bar3DChart>
      <c:catAx>
        <c:axId val="1283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pl-PL"/>
          </a:p>
        </c:txPr>
        <c:crossAx val="128379520"/>
        <c:crosses val="autoZero"/>
        <c:auto val="1"/>
        <c:lblAlgn val="ctr"/>
        <c:lblOffset val="100"/>
        <c:noMultiLvlLbl val="0"/>
      </c:catAx>
      <c:valAx>
        <c:axId val="128379520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28377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030A0"/>
                </a:solidFill>
              </a:defRPr>
            </a:pPr>
            <a:r>
              <a:rPr lang="pl-PL" sz="1600" dirty="0">
                <a:solidFill>
                  <a:srgbClr val="7030A0"/>
                </a:solidFill>
              </a:rPr>
              <a:t>Kolizje drogowe w poszczególnych gminach</a:t>
            </a:r>
          </a:p>
          <a:p>
            <a:pPr>
              <a:defRPr sz="1600">
                <a:solidFill>
                  <a:srgbClr val="7030A0"/>
                </a:solidFill>
              </a:defRPr>
            </a:pPr>
            <a:r>
              <a:rPr lang="pl-PL" sz="1600" dirty="0">
                <a:solidFill>
                  <a:srgbClr val="7030A0"/>
                </a:solidFill>
              </a:rPr>
              <a:t>powiatu żyrardowskiego w latach 2014-2016.</a:t>
            </a:r>
          </a:p>
        </c:rich>
      </c:tx>
      <c:layout>
        <c:manualLayout>
          <c:xMode val="edge"/>
          <c:yMode val="edge"/>
          <c:x val="0.23229173491644328"/>
          <c:y val="5.2681736661294491E-2"/>
        </c:manualLayout>
      </c:layout>
      <c:overlay val="0"/>
    </c:title>
    <c:autoTitleDeleted val="0"/>
    <c:view3D>
      <c:rotX val="10"/>
      <c:rotY val="1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Kolizje drogowe 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-1.9596588033428383E-2"/>
                  <c:y val="4.19922035455421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47-4DA5-8D4C-3350FD765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146</c:v>
                </c:pt>
                <c:pt idx="1">
                  <c:v>54</c:v>
                </c:pt>
                <c:pt idx="2">
                  <c:v>180</c:v>
                </c:pt>
                <c:pt idx="3">
                  <c:v>81</c:v>
                </c:pt>
                <c:pt idx="4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7-4DA5-8D4C-3350FD76516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Kolizje drogowe 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817947320541641E-17"/>
                  <c:y val="-3.435765434432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47-4DA5-8D4C-3350FD76516A}"/>
                </c:ext>
              </c:extLst>
            </c:dLbl>
            <c:dLbl>
              <c:idx val="4"/>
              <c:layout>
                <c:manualLayout>
                  <c:x val="-1.0552008941076822E-2"/>
                  <c:y val="-2.97766337650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47-4DA5-8D4C-3350FD765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156</c:v>
                </c:pt>
                <c:pt idx="1">
                  <c:v>58</c:v>
                </c:pt>
                <c:pt idx="2">
                  <c:v>146</c:v>
                </c:pt>
                <c:pt idx="3">
                  <c:v>79</c:v>
                </c:pt>
                <c:pt idx="4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7-4DA5-8D4C-3350FD76516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Kolizje drogowe 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5222895461757813E-3"/>
                  <c:y val="-7.78773498471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47-4DA5-8D4C-3350FD76516A}"/>
                </c:ext>
              </c:extLst>
            </c:dLbl>
            <c:dLbl>
              <c:idx val="1"/>
              <c:layout>
                <c:manualLayout>
                  <c:x val="1.2059438789802084E-2"/>
                  <c:y val="-2.97766337650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47-4DA5-8D4C-3350FD76516A}"/>
                </c:ext>
              </c:extLst>
            </c:dLbl>
            <c:dLbl>
              <c:idx val="2"/>
              <c:layout>
                <c:manualLayout>
                  <c:x val="1.6581728335977864E-2"/>
                  <c:y val="-1.37430617377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47-4DA5-8D4C-3350FD76516A}"/>
                </c:ext>
              </c:extLst>
            </c:dLbl>
            <c:dLbl>
              <c:idx val="3"/>
              <c:layout>
                <c:manualLayout>
                  <c:x val="1.9596588033428383E-2"/>
                  <c:y val="-5.72627572405374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7</a:t>
                    </a:r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47-4DA5-8D4C-3350FD76516A}"/>
                </c:ext>
              </c:extLst>
            </c:dLbl>
            <c:dLbl>
              <c:idx val="4"/>
              <c:layout>
                <c:manualLayout>
                  <c:x val="6.0297193949010418E-3"/>
                  <c:y val="-3.6648164633943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47-4DA5-8D4C-3350FD765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Mszczonów</c:v>
                </c:pt>
                <c:pt idx="1">
                  <c:v>Puszcza Mariańska</c:v>
                </c:pt>
                <c:pt idx="2">
                  <c:v>Wiskitki</c:v>
                </c:pt>
                <c:pt idx="3">
                  <c:v>Radziejowice</c:v>
                </c:pt>
                <c:pt idx="4">
                  <c:v>Żyrardów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146</c:v>
                </c:pt>
                <c:pt idx="1">
                  <c:v>70</c:v>
                </c:pt>
                <c:pt idx="2">
                  <c:v>199</c:v>
                </c:pt>
                <c:pt idx="3">
                  <c:v>79</c:v>
                </c:pt>
                <c:pt idx="4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47-4DA5-8D4C-3350FD7651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078528"/>
        <c:axId val="141080064"/>
        <c:axId val="0"/>
      </c:bar3DChart>
      <c:catAx>
        <c:axId val="1410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pl-PL"/>
          </a:p>
        </c:txPr>
        <c:crossAx val="141080064"/>
        <c:crosses val="autoZero"/>
        <c:auto val="1"/>
        <c:lblAlgn val="ctr"/>
        <c:lblOffset val="100"/>
        <c:noMultiLvlLbl val="0"/>
      </c:catAx>
      <c:valAx>
        <c:axId val="141080064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41078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61054568816032E-2"/>
          <c:y val="0.1142684182750788"/>
          <c:w val="0.77324077517956946"/>
          <c:h val="0.736385044518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FA-4EDE-9B18-C8613663C87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1FA-4EDE-9B18-C8613663C87C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21FA-4EDE-9B18-C8613663C8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1FA-4EDE-9B18-C8613663C87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21FA-4EDE-9B18-C8613663C87C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1FA-4EDE-9B18-C8613663C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392</c:v>
                </c:pt>
                <c:pt idx="1">
                  <c:v>380</c:v>
                </c:pt>
                <c:pt idx="2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FA-4EDE-9B18-C8613663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820736"/>
        <c:axId val="128822272"/>
        <c:axId val="0"/>
      </c:bar3DChart>
      <c:catAx>
        <c:axId val="1288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28822272"/>
        <c:crosses val="autoZero"/>
        <c:auto val="1"/>
        <c:lblAlgn val="ctr"/>
        <c:lblOffset val="100"/>
        <c:noMultiLvlLbl val="0"/>
      </c:catAx>
      <c:valAx>
        <c:axId val="1288222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  <c:crossAx val="128820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wykrywalności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60-4F2C-9B6C-BCB7CA54B4D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D60-4F2C-9B6C-BCB7CA54B4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4D60-4F2C-9B6C-BCB7CA54B4D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4D60-4F2C-9B6C-BCB7CA54B4D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D60-4F2C-9B6C-BCB7CA54B4D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D60-4F2C-9B6C-BCB7CA54B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0.45050000000000001</c:v>
                </c:pt>
                <c:pt idx="1">
                  <c:v>0.43</c:v>
                </c:pt>
                <c:pt idx="2">
                  <c:v>0.50470000000000004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60-4F2C-9B6C-BCB7CA54B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344704"/>
        <c:axId val="32354688"/>
        <c:axId val="0"/>
      </c:bar3DChart>
      <c:catAx>
        <c:axId val="323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pl-PL"/>
          </a:p>
        </c:txPr>
        <c:crossAx val="32354688"/>
        <c:crosses val="autoZero"/>
        <c:auto val="1"/>
        <c:lblAlgn val="ctr"/>
        <c:lblOffset val="100"/>
        <c:noMultiLvlLbl val="0"/>
      </c:catAx>
      <c:valAx>
        <c:axId val="32354688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66"/>
                </a:solidFill>
              </a:defRPr>
            </a:pPr>
            <a:endParaRPr lang="pl-PL"/>
          </a:p>
        </c:txPr>
        <c:crossAx val="32344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depthPercent val="5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5400102467953511E-2"/>
          <c:y val="2.4797425323588987E-2"/>
          <c:w val="0.84203511363751138"/>
          <c:h val="0.8917761189912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97-4403-8ADE-D3D922B511B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97-4403-8ADE-D3D922B511B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897-4403-8ADE-D3D922B511B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897-4403-8ADE-D3D922B511B3}"/>
              </c:ext>
            </c:extLst>
          </c:dPt>
          <c:dLbls>
            <c:dLbl>
              <c:idx val="3"/>
              <c:layout>
                <c:manualLayout>
                  <c:x val="-1.4575974570318632E-3"/>
                  <c:y val="-9.641519527178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7-4403-8ADE-D3D922B51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3"/>
                <c:pt idx="0" formatCode="General">
                  <c:v>832</c:v>
                </c:pt>
                <c:pt idx="1">
                  <c:v>392</c:v>
                </c:pt>
                <c:pt idx="2" formatCode="0.00%">
                  <c:v>0.47249999999999998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97-4403-8ADE-D3D922B511B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2.3321559312509812E-2"/>
                  <c:y val="-3.99770321858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7-4403-8ADE-D3D922B511B3}"/>
                </c:ext>
              </c:extLst>
            </c:dLbl>
            <c:dLbl>
              <c:idx val="3"/>
              <c:layout>
                <c:manualLayout>
                  <c:x val="5.8303898281273463E-3"/>
                  <c:y val="-4.70318025716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97-4403-8ADE-D3D922B51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3"/>
                <c:pt idx="0">
                  <c:v>958</c:v>
                </c:pt>
                <c:pt idx="1">
                  <c:v>380</c:v>
                </c:pt>
                <c:pt idx="2" formatCode="0%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97-4403-8ADE-D3D922B511B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5.684630082424267E-2"/>
                  <c:y val="-2.351590128580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97-4403-8ADE-D3D922B51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wszczecia</c:v>
                </c:pt>
                <c:pt idx="1">
                  <c:v>czyny wykryte</c:v>
                </c:pt>
                <c:pt idx="2">
                  <c:v>wykrywalność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3"/>
                <c:pt idx="0">
                  <c:v>818</c:v>
                </c:pt>
                <c:pt idx="1">
                  <c:v>428</c:v>
                </c:pt>
                <c:pt idx="2" formatCode="0.00%">
                  <c:v>0.50470000000000004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97-4403-8ADE-D3D922B511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653184"/>
        <c:axId val="128655744"/>
        <c:axId val="0"/>
      </c:bar3DChart>
      <c:catAx>
        <c:axId val="1286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128655744"/>
        <c:crosses val="autoZero"/>
        <c:auto val="1"/>
        <c:lblAlgn val="ctr"/>
        <c:lblOffset val="100"/>
        <c:noMultiLvlLbl val="0"/>
      </c:catAx>
      <c:valAx>
        <c:axId val="1286557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128653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view3D>
      <c:rotX val="10"/>
      <c:rotY val="1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wszczęć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DD-462F-ABD6-A94ECD22166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FDD-462F-ABD6-A94ECD2216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3FDD-462F-ABD6-A94ECD22166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3FDD-462F-ABD6-A94ECD22166E}"/>
              </c:ext>
            </c:extLst>
          </c:dPt>
          <c:dLbls>
            <c:dLbl>
              <c:idx val="0"/>
              <c:layout>
                <c:manualLayout>
                  <c:x val="2.3321559312509812E-2"/>
                  <c:y val="-6.55085942831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DD-462F-ABD6-A94ECD22166E}"/>
                </c:ext>
              </c:extLst>
            </c:dLbl>
            <c:dLbl>
              <c:idx val="1"/>
              <c:layout>
                <c:manualLayout>
                  <c:x val="4.3727923710955895E-3"/>
                  <c:y val="-1.763692923008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DD-462F-ABD6-A94ECD22166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20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FDD-462F-ABD6-A94ECD22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496</c:v>
                </c:pt>
                <c:pt idx="1">
                  <c:v>521</c:v>
                </c:pt>
                <c:pt idx="2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DD-462F-ABD6-A94ECD2216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433280"/>
        <c:axId val="32434816"/>
        <c:axId val="0"/>
      </c:bar3DChart>
      <c:catAx>
        <c:axId val="324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pl-PL"/>
          </a:p>
        </c:txPr>
        <c:crossAx val="32434816"/>
        <c:crosses val="autoZero"/>
        <c:auto val="1"/>
        <c:lblAlgn val="ctr"/>
        <c:lblOffset val="100"/>
        <c:noMultiLvlLbl val="0"/>
      </c:catAx>
      <c:valAx>
        <c:axId val="324348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66"/>
                </a:solidFill>
              </a:defRPr>
            </a:pPr>
            <a:endParaRPr lang="pl-PL"/>
          </a:p>
        </c:txPr>
        <c:crossAx val="3243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30907860559096"/>
          <c:y val="0.32769216118843936"/>
          <c:w val="9.0775726480345154E-2"/>
          <c:h val="0.34965460186963354"/>
        </c:manualLayout>
      </c:layout>
      <c:overlay val="0"/>
      <c:txPr>
        <a:bodyPr/>
        <a:lstStyle/>
        <a:p>
          <a:pPr>
            <a:defRPr sz="1800" b="1">
              <a:solidFill>
                <a:srgbClr val="FF0066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5BED-EEDD-47BB-B6FF-CCE29CA8C0D2}" type="doc">
      <dgm:prSet loTypeId="urn:microsoft.com/office/officeart/2005/8/layout/vList2" loCatId="list" qsTypeId="urn:microsoft.com/office/officeart/2005/8/quickstyle/3d8" qsCatId="3D" csTypeId="urn:microsoft.com/office/officeart/2005/8/colors/accent1_2#5" csCatId="accent1" phldr="1"/>
      <dgm:spPr>
        <a:scene3d>
          <a:camera prst="perspectiveHeroicExtremeRightFacing" fov="300000" zoom="82000">
            <a:rot lat="20400000" lon="21594000" rev="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pl-PL"/>
        </a:p>
      </dgm:t>
    </dgm:pt>
    <dgm:pt modelId="{5FC5E318-11E1-4BDD-ACB0-027F7736DF12}">
      <dgm:prSet phldrT="[Tekst]"/>
      <dgm:spPr>
        <a:solidFill>
          <a:srgbClr val="FF9966"/>
        </a:solidFill>
        <a:ln>
          <a:solidFill>
            <a:schemeClr val="accent2">
              <a:lumMod val="40000"/>
              <a:lumOff val="60000"/>
            </a:schemeClr>
          </a:solidFill>
        </a:ln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ctr"/>
          <a:r>
            <a:rPr lang="pl-PL" b="1" dirty="0">
              <a:solidFill>
                <a:srgbClr val="002060"/>
              </a:solidFill>
            </a:rPr>
            <a:t>Zgłoszenia potwierdzone – 24.8%</a:t>
          </a:r>
        </a:p>
      </dgm:t>
    </dgm:pt>
    <dgm:pt modelId="{35BD72A5-F83D-411C-8AC9-2CDB131BB353}" type="parTrans" cxnId="{489AAA04-77DA-4956-9C95-62D4E566E965}">
      <dgm:prSet/>
      <dgm:spPr/>
      <dgm:t>
        <a:bodyPr/>
        <a:lstStyle/>
        <a:p>
          <a:endParaRPr lang="pl-PL" b="1"/>
        </a:p>
      </dgm:t>
    </dgm:pt>
    <dgm:pt modelId="{FCFF758D-99B2-48BD-A30B-634459931172}" type="sibTrans" cxnId="{489AAA04-77DA-4956-9C95-62D4E566E965}">
      <dgm:prSet/>
      <dgm:spPr/>
      <dgm:t>
        <a:bodyPr/>
        <a:lstStyle/>
        <a:p>
          <a:endParaRPr lang="pl-PL" b="1"/>
        </a:p>
      </dgm:t>
    </dgm:pt>
    <dgm:pt modelId="{39DAA0DB-07A6-4DE2-AD46-5C8201469BE9}">
      <dgm:prSet phldrT="[Tekst]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Zgłoszenia niepotwierdzone – 75,2%</a:t>
          </a:r>
        </a:p>
      </dgm:t>
    </dgm:pt>
    <dgm:pt modelId="{418EBA27-C948-43FD-B693-D31F37E543BF}" type="parTrans" cxnId="{E6B3206E-3DA9-43FF-8F70-A70A3B14A648}">
      <dgm:prSet/>
      <dgm:spPr/>
      <dgm:t>
        <a:bodyPr/>
        <a:lstStyle/>
        <a:p>
          <a:endParaRPr lang="pl-PL" b="1"/>
        </a:p>
      </dgm:t>
    </dgm:pt>
    <dgm:pt modelId="{D70933CA-AB87-49B0-8D28-C2B92D7DB1D1}" type="sibTrans" cxnId="{E6B3206E-3DA9-43FF-8F70-A70A3B14A648}">
      <dgm:prSet/>
      <dgm:spPr/>
      <dgm:t>
        <a:bodyPr/>
        <a:lstStyle/>
        <a:p>
          <a:endParaRPr lang="pl-PL" b="1"/>
        </a:p>
      </dgm:t>
    </dgm:pt>
    <dgm:pt modelId="{2D153D90-F778-47DD-927A-6358A5B8B28C}" type="pres">
      <dgm:prSet presAssocID="{5F0E5BED-EEDD-47BB-B6FF-CCE29CA8C0D2}" presName="linear" presStyleCnt="0">
        <dgm:presLayoutVars>
          <dgm:animLvl val="lvl"/>
          <dgm:resizeHandles val="exact"/>
        </dgm:presLayoutVars>
      </dgm:prSet>
      <dgm:spPr/>
    </dgm:pt>
    <dgm:pt modelId="{ACD82DB7-53E7-4611-94D2-957962FF1F24}" type="pres">
      <dgm:prSet presAssocID="{5FC5E318-11E1-4BDD-ACB0-027F7736DF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9DB3D4-1A5C-4C9E-9C07-1C630E828FD3}" type="pres">
      <dgm:prSet presAssocID="{FCFF758D-99B2-48BD-A30B-634459931172}" presName="spacer" presStyleCnt="0"/>
      <dgm:spPr/>
    </dgm:pt>
    <dgm:pt modelId="{4AFDDBD5-DEE9-4E3D-9DCC-0AC841F65BDF}" type="pres">
      <dgm:prSet presAssocID="{39DAA0DB-07A6-4DE2-AD46-5C8201469BE9}" presName="parentText" presStyleLbl="node1" presStyleIdx="1" presStyleCnt="2" custLinFactNeighborX="-1626" custLinFactNeighborY="-93382">
        <dgm:presLayoutVars>
          <dgm:chMax val="0"/>
          <dgm:bulletEnabled val="1"/>
        </dgm:presLayoutVars>
      </dgm:prSet>
      <dgm:spPr/>
    </dgm:pt>
  </dgm:ptLst>
  <dgm:cxnLst>
    <dgm:cxn modelId="{E6B3206E-3DA9-43FF-8F70-A70A3B14A648}" srcId="{5F0E5BED-EEDD-47BB-B6FF-CCE29CA8C0D2}" destId="{39DAA0DB-07A6-4DE2-AD46-5C8201469BE9}" srcOrd="1" destOrd="0" parTransId="{418EBA27-C948-43FD-B693-D31F37E543BF}" sibTransId="{D70933CA-AB87-49B0-8D28-C2B92D7DB1D1}"/>
    <dgm:cxn modelId="{489AAA04-77DA-4956-9C95-62D4E566E965}" srcId="{5F0E5BED-EEDD-47BB-B6FF-CCE29CA8C0D2}" destId="{5FC5E318-11E1-4BDD-ACB0-027F7736DF12}" srcOrd="0" destOrd="0" parTransId="{35BD72A5-F83D-411C-8AC9-2CDB131BB353}" sibTransId="{FCFF758D-99B2-48BD-A30B-634459931172}"/>
    <dgm:cxn modelId="{14B7E31E-E568-4EEC-9D81-0DA6AAA1B0F7}" type="presOf" srcId="{39DAA0DB-07A6-4DE2-AD46-5C8201469BE9}" destId="{4AFDDBD5-DEE9-4E3D-9DCC-0AC841F65BDF}" srcOrd="0" destOrd="0" presId="urn:microsoft.com/office/officeart/2005/8/layout/vList2"/>
    <dgm:cxn modelId="{BFAA9565-9C10-466C-B652-A1CD6014892C}" type="presOf" srcId="{5F0E5BED-EEDD-47BB-B6FF-CCE29CA8C0D2}" destId="{2D153D90-F778-47DD-927A-6358A5B8B28C}" srcOrd="0" destOrd="0" presId="urn:microsoft.com/office/officeart/2005/8/layout/vList2"/>
    <dgm:cxn modelId="{EA36D94C-B7A7-4CFE-BFC6-3F247F68EF83}" type="presOf" srcId="{5FC5E318-11E1-4BDD-ACB0-027F7736DF12}" destId="{ACD82DB7-53E7-4611-94D2-957962FF1F24}" srcOrd="0" destOrd="0" presId="urn:microsoft.com/office/officeart/2005/8/layout/vList2"/>
    <dgm:cxn modelId="{988D20DC-5CC0-4A74-87B0-887EC60FFE7A}" type="presParOf" srcId="{2D153D90-F778-47DD-927A-6358A5B8B28C}" destId="{ACD82DB7-53E7-4611-94D2-957962FF1F24}" srcOrd="0" destOrd="0" presId="urn:microsoft.com/office/officeart/2005/8/layout/vList2"/>
    <dgm:cxn modelId="{E37ABACF-0494-4293-8131-8431B2A27B2F}" type="presParOf" srcId="{2D153D90-F778-47DD-927A-6358A5B8B28C}" destId="{369DB3D4-1A5C-4C9E-9C07-1C630E828FD3}" srcOrd="1" destOrd="0" presId="urn:microsoft.com/office/officeart/2005/8/layout/vList2"/>
    <dgm:cxn modelId="{FF3697A9-B294-4727-BD07-950D78ADE99D}" type="presParOf" srcId="{2D153D90-F778-47DD-927A-6358A5B8B28C}" destId="{4AFDDBD5-DEE9-4E3D-9DCC-0AC841F65B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2DB7-53E7-4611-94D2-957962FF1F24}">
      <dsp:nvSpPr>
        <dsp:cNvPr id="0" name=""/>
        <dsp:cNvSpPr/>
      </dsp:nvSpPr>
      <dsp:spPr>
        <a:xfrm>
          <a:off x="0" y="26262"/>
          <a:ext cx="4761546" cy="1074060"/>
        </a:xfrm>
        <a:prstGeom prst="roundRect">
          <a:avLst/>
        </a:prstGeom>
        <a:solidFill>
          <a:srgbClr val="FF9966"/>
        </a:solidFill>
        <a:ln>
          <a:solidFill>
            <a:schemeClr val="accent2">
              <a:lumMod val="40000"/>
              <a:lumOff val="60000"/>
            </a:schemeClr>
          </a:solidFill>
        </a:ln>
        <a:effectLst/>
        <a:scene3d>
          <a:camera prst="perspectiveHeroicExtremeRightFacing" fov="300000" zoom="82000">
            <a:rot lat="20400000" lon="21594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>
              <a:solidFill>
                <a:srgbClr val="002060"/>
              </a:solidFill>
            </a:rPr>
            <a:t>Zgłoszenia potwierdzone – 24.8%</a:t>
          </a:r>
        </a:p>
      </dsp:txBody>
      <dsp:txXfrm>
        <a:off x="52431" y="78693"/>
        <a:ext cx="4656684" cy="969198"/>
      </dsp:txXfrm>
    </dsp:sp>
    <dsp:sp modelId="{4AFDDBD5-DEE9-4E3D-9DCC-0AC841F65BDF}">
      <dsp:nvSpPr>
        <dsp:cNvPr id="0" name=""/>
        <dsp:cNvSpPr/>
      </dsp:nvSpPr>
      <dsp:spPr>
        <a:xfrm>
          <a:off x="0" y="1105468"/>
          <a:ext cx="476154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  <a:scene3d>
          <a:camera prst="perspectiveHeroicExtremeRightFacing" fov="300000" zoom="82000">
            <a:rot lat="20400000" lon="21594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>
              <a:solidFill>
                <a:schemeClr val="bg1"/>
              </a:solidFill>
            </a:rPr>
            <a:t>Zgłoszenia niepotwierdzone – 75,2%</a:t>
          </a:r>
        </a:p>
      </dsp:txBody>
      <dsp:txXfrm>
        <a:off x="52431" y="1157899"/>
        <a:ext cx="4656684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9A54-3448-429E-B4D7-DABDFFAECB02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3B04D-38E7-4A1B-9E5A-F3E69A4512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2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7713"/>
            <a:ext cx="4983163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8436" name="Symbol zastępczy numeru slajdu 3"/>
          <p:cNvSpPr txBox="1">
            <a:spLocks noGrp="1"/>
          </p:cNvSpPr>
          <p:nvPr/>
        </p:nvSpPr>
        <p:spPr bwMode="auto">
          <a:xfrm>
            <a:off x="3836234" y="9465379"/>
            <a:ext cx="2934790" cy="49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4DC289-7AF4-43F1-AFCE-1C3C47FD95F0}" type="slidenum">
              <a:rPr lang="pl-PL" altLang="pl-PL" sz="1200">
                <a:solidFill>
                  <a:srgbClr val="000000"/>
                </a:solidFill>
              </a:rPr>
              <a:pPr algn="r" eaLnBrk="1" hangingPunct="1"/>
              <a:t>54</a:t>
            </a:fld>
            <a:endParaRPr lang="pl-PL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7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46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8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60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6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1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09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7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79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4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7A16-F98A-401F-8EE9-BA390672FFDB}" type="datetimeFigureOut">
              <a:rPr lang="pl-PL" smtClean="0"/>
              <a:pPr/>
              <a:t>25.02.2017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74A6-AE08-439B-914F-B01AF7B27F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"/>
          <p:cNvSpPr/>
          <p:nvPr/>
        </p:nvSpPr>
        <p:spPr>
          <a:xfrm>
            <a:off x="1115616" y="298103"/>
            <a:ext cx="6984776" cy="1323439"/>
          </a:xfrm>
          <a:custGeom>
            <a:avLst/>
            <a:gdLst>
              <a:gd name="connsiteX0" fmla="*/ 0 w 9462655"/>
              <a:gd name="connsiteY0" fmla="*/ 0 h 1569660"/>
              <a:gd name="connsiteX1" fmla="*/ 9462655 w 9462655"/>
              <a:gd name="connsiteY1" fmla="*/ 0 h 1569660"/>
              <a:gd name="connsiteX2" fmla="*/ 9462655 w 9462655"/>
              <a:gd name="connsiteY2" fmla="*/ 1569660 h 1569660"/>
              <a:gd name="connsiteX3" fmla="*/ 0 w 9462655"/>
              <a:gd name="connsiteY3" fmla="*/ 1569660 h 1569660"/>
              <a:gd name="connsiteX4" fmla="*/ 0 w 946265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655" h="1569660">
                <a:moveTo>
                  <a:pt x="0" y="0"/>
                </a:moveTo>
                <a:lnTo>
                  <a:pt x="9462655" y="0"/>
                </a:lnTo>
                <a:lnTo>
                  <a:pt x="9462655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>
                  <a:noFill/>
                  <a:prstDash val="solid"/>
                </a:ln>
                <a:solidFill>
                  <a:srgbClr val="002060"/>
                </a:solidFill>
              </a:rPr>
              <a:t>Komenda</a:t>
            </a:r>
            <a:r>
              <a:rPr lang="pl-PL" sz="4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Powiatowa Policji</a:t>
            </a:r>
          </a:p>
          <a:p>
            <a:pPr algn="ctr"/>
            <a:r>
              <a:rPr lang="pl-PL" sz="4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 </a:t>
            </a:r>
            <a:r>
              <a:rPr lang="pl-PL" sz="4000" b="1" dirty="0">
                <a:ln>
                  <a:prstDash val="solid"/>
                </a:ln>
                <a:solidFill>
                  <a:srgbClr val="002060"/>
                </a:solidFill>
              </a:rPr>
              <a:t>Żyrardowie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24142" y="5262901"/>
            <a:ext cx="59677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Sprawozdania z działalności </a:t>
            </a:r>
          </a:p>
          <a:p>
            <a:pPr algn="ctr"/>
            <a:r>
              <a:rPr lang="pl-PL" sz="32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Na terenie miasta </a:t>
            </a:r>
            <a:r>
              <a:rPr lang="pl-PL" sz="32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żyrardów</a:t>
            </a:r>
            <a:endParaRPr lang="pl-PL" sz="32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pl-PL" sz="32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za rok 2016</a:t>
            </a:r>
          </a:p>
        </p:txBody>
      </p:sp>
      <p:pic>
        <p:nvPicPr>
          <p:cNvPr id="7" name="Picture 4" descr="http://i.st-nieruchomosci-online.pl/939bwnl/mieszkanie-zyrar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1542"/>
            <a:ext cx="2880320" cy="339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Arkadiusz Zgieb\Desktop\Moje Dokumenty\Grafika 2015\gwiazda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1364"/>
            <a:ext cx="3808338" cy="3391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6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670297447"/>
              </p:ext>
            </p:extLst>
          </p:nvPr>
        </p:nvGraphicFramePr>
        <p:xfrm>
          <a:off x="0" y="476672"/>
          <a:ext cx="9144000" cy="59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przestępstw kryminalnych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44874185"/>
              </p:ext>
            </p:extLst>
          </p:nvPr>
        </p:nvGraphicFramePr>
        <p:xfrm>
          <a:off x="0" y="476672"/>
          <a:ext cx="9144000" cy="590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kryminalne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774448972"/>
              </p:ext>
            </p:extLst>
          </p:nvPr>
        </p:nvGraphicFramePr>
        <p:xfrm>
          <a:off x="0" y="47667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6165304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z grupy tzw. 7 kat.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964256825"/>
              </p:ext>
            </p:extLst>
          </p:nvPr>
        </p:nvGraphicFramePr>
        <p:xfrm>
          <a:off x="0" y="548680"/>
          <a:ext cx="9144000" cy="591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przestępstw z grupy tzw. 7 kat.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78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307393574"/>
              </p:ext>
            </p:extLst>
          </p:nvPr>
        </p:nvGraphicFramePr>
        <p:xfrm>
          <a:off x="0" y="476672"/>
          <a:ext cx="9143999" cy="598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przestępstw z grupy tzw. 7 kat.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981719662"/>
              </p:ext>
            </p:extLst>
          </p:nvPr>
        </p:nvGraphicFramePr>
        <p:xfrm>
          <a:off x="0" y="646331"/>
          <a:ext cx="9144000" cy="573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z kat. Tzw. „7” 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538179671"/>
              </p:ext>
            </p:extLst>
          </p:nvPr>
        </p:nvGraphicFramePr>
        <p:xfrm>
          <a:off x="0" y="646330"/>
          <a:ext cx="9166714" cy="566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9512" y="6165304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694072708"/>
              </p:ext>
            </p:extLst>
          </p:nvPr>
        </p:nvGraphicFramePr>
        <p:xfrm>
          <a:off x="0" y="909637"/>
          <a:ext cx="9144000" cy="547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0" y="6162675"/>
            <a:ext cx="9144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24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552651902"/>
              </p:ext>
            </p:extLst>
          </p:nvPr>
        </p:nvGraphicFramePr>
        <p:xfrm>
          <a:off x="0" y="548680"/>
          <a:ext cx="9143999" cy="596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0" y="6162675"/>
            <a:ext cx="9144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Kradzież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525045878"/>
              </p:ext>
            </p:extLst>
          </p:nvPr>
        </p:nvGraphicFramePr>
        <p:xfrm>
          <a:off x="251521" y="692695"/>
          <a:ext cx="8712968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Kradzież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639014" y="5901566"/>
            <a:ext cx="65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Służba</a:t>
            </a:r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kryminalna</a:t>
            </a:r>
          </a:p>
        </p:txBody>
      </p:sp>
      <p:pic>
        <p:nvPicPr>
          <p:cNvPr id="5" name="Obraz 4" descr="C:\Documents and Settings\admin\Pulpit\oznaki policyjne\o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2604"/>
            <a:ext cx="1296144" cy="1512168"/>
          </a:xfrm>
          <a:prstGeom prst="roundRect">
            <a:avLst>
              <a:gd name="adj" fmla="val 16667"/>
            </a:avLst>
          </a:prstGeom>
          <a:ln w="3175">
            <a:noFill/>
          </a:ln>
          <a:effectLst/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85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308199945"/>
              </p:ext>
            </p:extLst>
          </p:nvPr>
        </p:nvGraphicFramePr>
        <p:xfrm>
          <a:off x="0" y="798542"/>
          <a:ext cx="9144000" cy="58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z włamaniem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637204575"/>
              </p:ext>
            </p:extLst>
          </p:nvPr>
        </p:nvGraphicFramePr>
        <p:xfrm>
          <a:off x="0" y="646331"/>
          <a:ext cx="9144000" cy="571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6134100"/>
            <a:ext cx="87249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 kradzieży z włamaniem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02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803530774"/>
              </p:ext>
            </p:extLst>
          </p:nvPr>
        </p:nvGraphicFramePr>
        <p:xfrm>
          <a:off x="0" y="798542"/>
          <a:ext cx="9144000" cy="556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79512" y="6134100"/>
            <a:ext cx="87249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kradzieży z włamaniem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627185467"/>
              </p:ext>
            </p:extLst>
          </p:nvPr>
        </p:nvGraphicFramePr>
        <p:xfrm>
          <a:off x="0" y="670571"/>
          <a:ext cx="9144000" cy="593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kradzież z włamaniem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23528" y="6237313"/>
            <a:ext cx="8496944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rozbójnicze - wszczęcia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741280816"/>
              </p:ext>
            </p:extLst>
          </p:nvPr>
        </p:nvGraphicFramePr>
        <p:xfrm>
          <a:off x="0" y="476672"/>
          <a:ext cx="9144000" cy="598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604241045"/>
              </p:ext>
            </p:extLst>
          </p:nvPr>
        </p:nvGraphicFramePr>
        <p:xfrm>
          <a:off x="0" y="619869"/>
          <a:ext cx="9144000" cy="58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23528" y="6237313"/>
            <a:ext cx="8568952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rozbójnicze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9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808399149"/>
              </p:ext>
            </p:extLst>
          </p:nvPr>
        </p:nvGraphicFramePr>
        <p:xfrm>
          <a:off x="0" y="646332"/>
          <a:ext cx="9144000" cy="566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3528" y="6237313"/>
            <a:ext cx="8568952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rozbójnicze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704612482"/>
              </p:ext>
            </p:extLst>
          </p:nvPr>
        </p:nvGraphicFramePr>
        <p:xfrm>
          <a:off x="0" y="646331"/>
          <a:ext cx="9144000" cy="596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rozbójnicze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517968929"/>
              </p:ext>
            </p:extLst>
          </p:nvPr>
        </p:nvGraphicFramePr>
        <p:xfrm>
          <a:off x="0" y="646330"/>
          <a:ext cx="9144000" cy="581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23528" y="6237312"/>
            <a:ext cx="8568952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Uszczerbek na zdrowiu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63838383"/>
              </p:ext>
            </p:extLst>
          </p:nvPr>
        </p:nvGraphicFramePr>
        <p:xfrm>
          <a:off x="0" y="646330"/>
          <a:ext cx="9143999" cy="596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1520" y="6381750"/>
            <a:ext cx="864096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Uszczerbek na zdrowiu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20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79512" y="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Dane ogólne dot. wyników osiągniętych</a:t>
            </a:r>
          </a:p>
          <a:p>
            <a:pPr algn="r"/>
            <a:r>
              <a:rPr lang="pl-PL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 latach 2015/2016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47989"/>
              </p:ext>
            </p:extLst>
          </p:nvPr>
        </p:nvGraphicFramePr>
        <p:xfrm>
          <a:off x="-1" y="1024503"/>
          <a:ext cx="9144001" cy="58358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0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576">
                  <a:extLst>
                    <a:ext uri="{9D8B030D-6E8A-4147-A177-3AD203B41FA5}">
                      <a16:colId xmlns:a16="http://schemas.microsoft.com/office/drawing/2014/main" val="3831753779"/>
                    </a:ext>
                  </a:extLst>
                </a:gridCol>
              </a:tblGrid>
              <a:tr h="998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Kategoria</a:t>
                      </a:r>
                      <a:r>
                        <a:rPr lang="pl-PL" sz="1200" b="0" kern="1200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pl-PL" sz="12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Postępowania wszczęte w roku 2015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Postępowania wszczęte w roku 2016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Dynamika</a:t>
                      </a:r>
                      <a:endParaRPr lang="pl-PL" sz="1400" b="0" dirty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% 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Wykrywalność</a:t>
                      </a:r>
                      <a:endParaRPr lang="pl-PL" sz="1400" b="0" dirty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%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Wykrywalność</a:t>
                      </a:r>
                      <a:endParaRPr lang="pl-PL" sz="1400" b="0" dirty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%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Dynamika</a:t>
                      </a:r>
                      <a:endParaRPr lang="pl-PL" sz="1400" b="0" dirty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  <a:cs typeface="Times New Roman"/>
                        </a:rPr>
                        <a:t>(+/-)</a:t>
                      </a:r>
                      <a:endParaRPr lang="pl-PL" sz="1400" b="0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Przestępstwa</a:t>
                      </a:r>
                      <a:endParaRPr lang="pl-PL" sz="1400" b="1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ogółem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1280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1140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89.10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48.20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56.60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+8,40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Przestępstwa</a:t>
                      </a:r>
                      <a:endParaRPr lang="pl-PL" sz="1400" b="1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kryminalne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958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818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85.40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43.00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50.50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+7,50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Przestępstwa </a:t>
                      </a:r>
                      <a:endParaRPr lang="pl-PL" sz="1400" b="1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z kat. 7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521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509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97.70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29.70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39.90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+10,20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Kradzież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273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229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83.90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30,70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35.10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+4,40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7030A0"/>
                          </a:solidFill>
                        </a:rPr>
                        <a:t>Kradzież z włamaniem </a:t>
                      </a:r>
                      <a:endParaRPr lang="pl-PL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178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149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83.70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22,70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46.10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+23,40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7030A0"/>
                          </a:solidFill>
                        </a:rPr>
                        <a:t>Kradzież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7030A0"/>
                          </a:solidFill>
                        </a:rPr>
                        <a:t>pojazdu</a:t>
                      </a:r>
                      <a:endParaRPr lang="pl-PL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14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280.00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16.70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8.30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-8,40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Przestępstwa</a:t>
                      </a:r>
                      <a:endParaRPr lang="pl-PL" sz="1400" b="1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rozbójnicze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21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95.50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56.50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78.90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+22,40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Bójka i pobicie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10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142.90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28.60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60.00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+31,40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rgbClr val="7030A0"/>
                          </a:solidFill>
                        </a:rPr>
                        <a:t>Uszkodzenie rzeczy </a:t>
                      </a:r>
                      <a:endParaRPr lang="pl-PL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71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75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105.60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24.20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24,20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b/z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7030A0"/>
                          </a:solidFill>
                        </a:rPr>
                        <a:t>Uszczerbek na zdrowiu </a:t>
                      </a:r>
                      <a:endParaRPr lang="pl-PL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25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83.30</a:t>
                      </a:r>
                      <a:endParaRPr lang="pl-PL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61.55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61,60</a:t>
                      </a:r>
                    </a:p>
                  </a:txBody>
                  <a:tcPr marL="65024" marR="65024" marT="32512" marB="32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+0,05</a:t>
                      </a:r>
                    </a:p>
                  </a:txBody>
                  <a:tcPr marL="65024" marR="65024" marT="32512" marB="3251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Obraz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31036570"/>
              </p:ext>
            </p:extLst>
          </p:nvPr>
        </p:nvGraphicFramePr>
        <p:xfrm>
          <a:off x="0" y="646330"/>
          <a:ext cx="9144000" cy="596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51520" y="6381750"/>
            <a:ext cx="864096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Uszczerbek na zdrowiu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928158146"/>
              </p:ext>
            </p:extLst>
          </p:nvPr>
        </p:nvGraphicFramePr>
        <p:xfrm>
          <a:off x="0" y="692695"/>
          <a:ext cx="9144000" cy="568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uszczerbek na zdrowiu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357305946"/>
              </p:ext>
            </p:extLst>
          </p:nvPr>
        </p:nvGraphicFramePr>
        <p:xfrm>
          <a:off x="0" y="798542"/>
          <a:ext cx="9144000" cy="58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23528" y="6381750"/>
            <a:ext cx="835292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Bójka i pobicie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974889979"/>
              </p:ext>
            </p:extLst>
          </p:nvPr>
        </p:nvGraphicFramePr>
        <p:xfrm>
          <a:off x="0" y="646330"/>
          <a:ext cx="9144000" cy="581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568952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Bójka i pobicie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275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60496611"/>
              </p:ext>
            </p:extLst>
          </p:nvPr>
        </p:nvGraphicFramePr>
        <p:xfrm>
          <a:off x="0" y="646330"/>
          <a:ext cx="9144000" cy="581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568952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Bójka i pobicie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111082123"/>
              </p:ext>
            </p:extLst>
          </p:nvPr>
        </p:nvGraphicFramePr>
        <p:xfrm>
          <a:off x="0" y="798542"/>
          <a:ext cx="9144000" cy="572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bójka i pobicie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687744449"/>
              </p:ext>
            </p:extLst>
          </p:nvPr>
        </p:nvGraphicFramePr>
        <p:xfrm>
          <a:off x="0" y="76470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352928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samochodu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051279237"/>
              </p:ext>
            </p:extLst>
          </p:nvPr>
        </p:nvGraphicFramePr>
        <p:xfrm>
          <a:off x="0" y="798542"/>
          <a:ext cx="9036496" cy="543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424936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samochodu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089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204261254"/>
              </p:ext>
            </p:extLst>
          </p:nvPr>
        </p:nvGraphicFramePr>
        <p:xfrm>
          <a:off x="0" y="76470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424936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Kradzież samochodu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084222044"/>
              </p:ext>
            </p:extLst>
          </p:nvPr>
        </p:nvGraphicFramePr>
        <p:xfrm>
          <a:off x="251520" y="646331"/>
          <a:ext cx="8712968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 kradzież samochodu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091771976"/>
              </p:ext>
            </p:extLst>
          </p:nvPr>
        </p:nvGraphicFramePr>
        <p:xfrm>
          <a:off x="0" y="476672"/>
          <a:ext cx="914400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ogółem - wszczęcia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05295022"/>
              </p:ext>
            </p:extLst>
          </p:nvPr>
        </p:nvGraphicFramePr>
        <p:xfrm>
          <a:off x="0" y="646330"/>
          <a:ext cx="9143999" cy="551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67544" y="6021288"/>
            <a:ext cx="8424936" cy="6202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Uszkodzenie rzeczy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638696890"/>
              </p:ext>
            </p:extLst>
          </p:nvPr>
        </p:nvGraphicFramePr>
        <p:xfrm>
          <a:off x="0" y="765931"/>
          <a:ext cx="9144000" cy="569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424936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Uszkodzenie rzeczy - wykrywalność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82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756236694"/>
              </p:ext>
            </p:extLst>
          </p:nvPr>
        </p:nvGraphicFramePr>
        <p:xfrm>
          <a:off x="0" y="803729"/>
          <a:ext cx="9144000" cy="565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424936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Uszkodzenie rzeczy - wykrywalność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4181055863"/>
              </p:ext>
            </p:extLst>
          </p:nvPr>
        </p:nvGraphicFramePr>
        <p:xfrm>
          <a:off x="0" y="692695"/>
          <a:ext cx="9143999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69386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uszkodzenie rzeczy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79815"/>
              </p:ext>
            </p:extLst>
          </p:nvPr>
        </p:nvGraphicFramePr>
        <p:xfrm>
          <a:off x="1169368" y="2204864"/>
          <a:ext cx="302433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2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Przestępstwa </a:t>
                      </a:r>
                    </a:p>
                    <a:p>
                      <a:pPr algn="ctr"/>
                      <a:r>
                        <a:rPr lang="pl-PL" dirty="0"/>
                        <a:t>kryminalne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</a:t>
                      </a:r>
                    </a:p>
                    <a:p>
                      <a:pPr algn="ctr"/>
                      <a:r>
                        <a:rPr lang="pl-PL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Radom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Płock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Siedlce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KPP Grójec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80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KPP Żyrardów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21928"/>
              </p:ext>
            </p:extLst>
          </p:nvPr>
        </p:nvGraphicFramePr>
        <p:xfrm>
          <a:off x="5004048" y="2204864"/>
          <a:ext cx="3132349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72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Przestępstwa</a:t>
                      </a:r>
                    </a:p>
                    <a:p>
                      <a:r>
                        <a:rPr lang="pl-PL" dirty="0"/>
                        <a:t>Z kat. tzw.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</a:t>
                      </a:r>
                    </a:p>
                    <a:p>
                      <a:pPr algn="ctr"/>
                      <a:r>
                        <a:rPr lang="pl-PL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Radom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Płock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KMP Siedlce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922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KPP Grójec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9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KPP Żyrardów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63688" y="0"/>
            <a:ext cx="73803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002060"/>
                </a:solidFill>
              </a:rPr>
              <a:t>Porównanie postepowań wszczętych w kategoriach przestępczości kryminalnej </a:t>
            </a:r>
          </a:p>
          <a:p>
            <a:pPr algn="r"/>
            <a:r>
              <a:rPr lang="pl-PL" sz="3200" b="1" dirty="0">
                <a:ln w="11430"/>
                <a:solidFill>
                  <a:srgbClr val="002060"/>
                </a:solidFill>
              </a:rPr>
              <a:t>i tzw. 7 kategorii w roku 201</a:t>
            </a:r>
            <a:r>
              <a:rPr lang="pl-PL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79512" y="6219825"/>
            <a:ext cx="8724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Jednostki najbardziej obciążone w garnizonie mazowieckim</a:t>
            </a:r>
          </a:p>
        </p:txBody>
      </p:sp>
      <p:pic>
        <p:nvPicPr>
          <p:cNvPr id="10" name="Obraz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2468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31187"/>
              </p:ext>
            </p:extLst>
          </p:nvPr>
        </p:nvGraphicFramePr>
        <p:xfrm>
          <a:off x="2987824" y="1988840"/>
          <a:ext cx="33123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20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Przestępstwa </a:t>
                      </a:r>
                    </a:p>
                    <a:p>
                      <a:r>
                        <a:rPr lang="pl-PL" dirty="0"/>
                        <a:t>z kat. tzw.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KMP Radom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859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KMP Płock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KPP Żyrardów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259632" y="0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002060"/>
                </a:solidFill>
              </a:rPr>
              <a:t>Efekty pracy </a:t>
            </a:r>
            <a:r>
              <a:rPr lang="pl-PL" sz="3200" b="1" dirty="0" err="1">
                <a:ln w="11430"/>
                <a:solidFill>
                  <a:srgbClr val="002060"/>
                </a:solidFill>
              </a:rPr>
              <a:t>wykrywczej</a:t>
            </a:r>
            <a:r>
              <a:rPr lang="pl-PL" sz="3200" b="1" dirty="0">
                <a:ln w="11430"/>
                <a:solidFill>
                  <a:srgbClr val="002060"/>
                </a:solidFill>
              </a:rPr>
              <a:t> – ilość wykrytych przestępstw z kat. „7” w roku 2016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79512" y="6219825"/>
            <a:ext cx="8724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Jednostki o największej ilości wykrytych przestępstw w garnizonie mazowieckim</a:t>
            </a:r>
          </a:p>
        </p:txBody>
      </p:sp>
      <p:pic>
        <p:nvPicPr>
          <p:cNvPr id="8" name="Obraz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3228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445055769"/>
              </p:ext>
            </p:extLst>
          </p:nvPr>
        </p:nvGraphicFramePr>
        <p:xfrm>
          <a:off x="251520" y="554454"/>
          <a:ext cx="8712968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6237312"/>
            <a:ext cx="8424936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Podejrzani tymczasowo Aresztowani w 2016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403648" y="0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600" b="1" dirty="0">
                <a:ln w="11430"/>
                <a:solidFill>
                  <a:srgbClr val="002060"/>
                </a:solidFill>
              </a:rPr>
              <a:t>Ocena pracy procesowo – </a:t>
            </a:r>
            <a:r>
              <a:rPr lang="pl-PL" sz="3600" b="1" dirty="0" err="1">
                <a:ln w="11430"/>
                <a:solidFill>
                  <a:srgbClr val="002060"/>
                </a:solidFill>
              </a:rPr>
              <a:t>wykrywczej</a:t>
            </a:r>
            <a:endParaRPr lang="pl-PL" sz="3600" b="1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8659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77120" y="5904223"/>
            <a:ext cx="6866880" cy="92333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u="sng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Służba </a:t>
            </a:r>
            <a:r>
              <a:rPr lang="pl-PL" sz="5400" b="1" u="sng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prewencyjna</a:t>
            </a:r>
          </a:p>
        </p:txBody>
      </p:sp>
      <p:pic>
        <p:nvPicPr>
          <p:cNvPr id="5" name="Obraz 4" descr="C:\Documents and Settings\admin\Pulpit\oznaki policyjne\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0668"/>
            <a:ext cx="1368152" cy="1656184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726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4269"/>
              </p:ext>
            </p:extLst>
          </p:nvPr>
        </p:nvGraphicFramePr>
        <p:xfrm>
          <a:off x="428459" y="2924944"/>
          <a:ext cx="828092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Żyrardów</a:t>
                      </a:r>
                      <a:r>
                        <a:rPr lang="pl-PL" sz="20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/próg  dla zdarzeń –PILNE - </a:t>
                      </a:r>
                      <a:r>
                        <a:rPr lang="pl-PL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7,53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PILNE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ZWYKŁE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pl-PL" sz="2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minut 09  sekund</a:t>
                      </a:r>
                      <a:endParaRPr lang="pl-PL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9 minut</a:t>
                      </a:r>
                      <a:r>
                        <a:rPr lang="pl-PL" sz="20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7030A0"/>
                          </a:solidFill>
                        </a:rPr>
                        <a:t> 54 sekund</a:t>
                      </a:r>
                      <a:r>
                        <a:rPr lang="pl-PL" sz="20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pl-PL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</a:t>
            </a:r>
          </a:p>
          <a:p>
            <a:pPr algn="r"/>
            <a:r>
              <a:rPr lang="pl-PL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czas reakcji na zdarzenie – 2016 rok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służb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patrolowo - interwencyjnych w latach 2015/2016.</a:t>
            </a:r>
          </a:p>
          <a:p>
            <a:pPr algn="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00728"/>
              </p:ext>
            </p:extLst>
          </p:nvPr>
        </p:nvGraphicFramePr>
        <p:xfrm>
          <a:off x="1385646" y="1556792"/>
          <a:ext cx="6444716" cy="4768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038"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Doprowadzenia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Doprowadzenia</a:t>
                      </a:r>
                      <a:r>
                        <a:rPr lang="pl-PL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ogółem</a:t>
                      </a:r>
                      <a:endParaRPr lang="pl-PL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312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jednostek Policji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miejsca zamieszkania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placówek służby zdrowia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Prokuratury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Sądów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7030A0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2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038854320"/>
              </p:ext>
            </p:extLst>
          </p:nvPr>
        </p:nvGraphicFramePr>
        <p:xfrm>
          <a:off x="0" y="646331"/>
          <a:ext cx="9144000" cy="573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ogółem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022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291678596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77556" y="1"/>
            <a:ext cx="8366444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służb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patrolowo - interwencyjnych w latach 2014/2016.</a:t>
            </a:r>
          </a:p>
          <a:p>
            <a:pPr algn="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277169247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"/>
            <a:ext cx="92525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służb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patrolowo - interwencyjnych w latach 2014/2016.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521469718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służb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patrolowo - interwencyjnych w latach 2014/2016.</a:t>
            </a:r>
          </a:p>
          <a:p>
            <a:pPr algn="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03050"/>
              </p:ext>
            </p:extLst>
          </p:nvPr>
        </p:nvGraphicFramePr>
        <p:xfrm>
          <a:off x="0" y="1077218"/>
          <a:ext cx="9144001" cy="57807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440">
                <a:tc gridSpan="3"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Kategorie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37">
                <a:tc rowSpan="5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Wnioski, zawiadomienia, interwencje skierowane do instytucji i</a:t>
                      </a:r>
                      <a:r>
                        <a:rPr lang="pl-PL" sz="1200" b="1" baseline="0" dirty="0">
                          <a:solidFill>
                            <a:srgbClr val="7030A0"/>
                          </a:solidFill>
                        </a:rPr>
                        <a:t> organizacji</a:t>
                      </a:r>
                      <a:endParaRPr lang="pl-PL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Z tego do: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Sąd rodzinny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Szkoły i placówki oświaty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Służba zdrowia i opieka społeczna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Poradnie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Inne</a:t>
                      </a:r>
                      <a:r>
                        <a:rPr lang="pl-PL" sz="1200" b="1" baseline="0" dirty="0">
                          <a:solidFill>
                            <a:srgbClr val="7030A0"/>
                          </a:solidFill>
                        </a:rPr>
                        <a:t> instytucje i organizacje</a:t>
                      </a:r>
                      <a:endParaRPr lang="pl-PL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37">
                <a:tc rowSpan="8"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rgbClr val="7030A0"/>
                          </a:solidFill>
                        </a:rPr>
                        <a:t>Ujawnieni</a:t>
                      </a:r>
                      <a:r>
                        <a:rPr lang="pl-PL" sz="1400" b="1" baseline="0" dirty="0">
                          <a:solidFill>
                            <a:srgbClr val="7030A0"/>
                          </a:solidFill>
                        </a:rPr>
                        <a:t> nieletni</a:t>
                      </a:r>
                      <a:endParaRPr lang="pl-PL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Pod wpływem narkotyków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Pod wpływem alkoholu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Członkowie subkultur młodzieżowych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Uciekinier z: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Domów rodzinnych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134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Młodzieżowych ośrodków wychowawczych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134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Schronisk dla nieletnich i zakładów</a:t>
                      </a:r>
                      <a:r>
                        <a:rPr lang="pl-PL" sz="1200" b="1" baseline="0" dirty="0">
                          <a:solidFill>
                            <a:srgbClr val="7030A0"/>
                          </a:solidFill>
                        </a:rPr>
                        <a:t> poprawczych</a:t>
                      </a:r>
                      <a:endParaRPr lang="pl-PL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Prostytuujących się: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Dziewczęta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237"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Chłopcy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3237">
                <a:tc gridSpan="3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Spotkania z młodzieżą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237">
                <a:tc gridSpan="3"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rgbClr val="7030A0"/>
                          </a:solidFill>
                        </a:rPr>
                        <a:t>Spotkania z pedagogami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7030A0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realizacja zadań z zakresu problematyki nieletnich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211960" y="0"/>
            <a:ext cx="49320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FF0000"/>
                </a:solidFill>
              </a:rPr>
              <a:t>Krajowa Mapa Zagrożenia Bezpieczeństwa</a:t>
            </a:r>
          </a:p>
        </p:txBody>
      </p:sp>
      <p:pic>
        <p:nvPicPr>
          <p:cNvPr id="9" name="Picture 2" descr="http://www.kwp.radom.pl/assets/spaw2/uploads/files/KWP%20Radom%20-%20plakat%20%28Kopiowanie%2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8" y="1110896"/>
            <a:ext cx="43434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814900" y="1412776"/>
            <a:ext cx="3726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b="1" spc="100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Konsultacje Społeczne do KMZB na terenie powiatu w przeprowadzono okresie od 1.02.2016r. Do 24.04.2016r.</a:t>
            </a:r>
          </a:p>
          <a:p>
            <a:pPr algn="just"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Wyniki </a:t>
            </a:r>
            <a:r>
              <a:rPr lang="pl-PL" b="1" spc="100" dirty="0" err="1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konsulatcji</a:t>
            </a: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debat i spotkań, w tym: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Powiatowe – 1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Gminne - 6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Sołeckie i osiedlowe - 69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uczestników - 938</a:t>
            </a:r>
          </a:p>
          <a:p>
            <a:pPr algn="just">
              <a:defRPr/>
            </a:pPr>
            <a:r>
              <a:rPr lang="pl-PL" b="1" spc="100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wdrożenia KMZB na terenie pow. Żyrardowskiego</a:t>
            </a:r>
          </a:p>
          <a:p>
            <a:pPr algn="just">
              <a:defRPr/>
            </a:pPr>
            <a:r>
              <a:rPr lang="pl-PL" b="1" spc="100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20.09.2016 roku.</a:t>
            </a:r>
          </a:p>
          <a:p>
            <a:pPr algn="just">
              <a:defRPr/>
            </a:pPr>
            <a:r>
              <a:rPr lang="pl-PL" b="1" spc="100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DEBATA  EWALUACYJNA KMZB 23,01.2016 r. – 51 osób.</a:t>
            </a:r>
          </a:p>
          <a:p>
            <a:pPr algn="ctr">
              <a:defRPr/>
            </a:pPr>
            <a:endParaRPr lang="pl-PL" b="1" spc="100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9516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211960" y="0"/>
            <a:ext cx="49320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FF0000"/>
                </a:solidFill>
              </a:rPr>
              <a:t>Krajowa Mapa Zagrożenia Bezpieczeństwa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077218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pl-PL" altLang="pl-PL" sz="2400" b="1" dirty="0">
                <a:solidFill>
                  <a:srgbClr val="002060"/>
                </a:solidFill>
                <a:latin typeface="+mn-lt"/>
              </a:rPr>
              <a:t>Krajowa Mapy Zagrożeń Bezpieczeństwa </a:t>
            </a:r>
          </a:p>
          <a:p>
            <a:pPr algn="just" defTabSz="914400">
              <a:defRPr/>
            </a:pPr>
            <a:r>
              <a:rPr lang="pl-PL" altLang="pl-PL" sz="2400" b="1" dirty="0">
                <a:solidFill>
                  <a:srgbClr val="002060"/>
                </a:solidFill>
                <a:latin typeface="+mn-lt"/>
              </a:rPr>
              <a:t>na terenie podległym KPP w Żyrardowie </a:t>
            </a:r>
          </a:p>
          <a:p>
            <a:pPr algn="just" defTabSz="914400">
              <a:defRPr/>
            </a:pPr>
            <a:r>
              <a:rPr lang="pl-PL" altLang="pl-PL" sz="2400" b="1" dirty="0">
                <a:solidFill>
                  <a:srgbClr val="002060"/>
                </a:solidFill>
                <a:latin typeface="+mn-lt"/>
              </a:rPr>
              <a:t>na dzień 03 stycznia 2017 roku </a:t>
            </a:r>
          </a:p>
        </p:txBody>
      </p:sp>
      <p:pic>
        <p:nvPicPr>
          <p:cNvPr id="10" name="Picture 13" descr="Logo KMZ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980" y="1412776"/>
            <a:ext cx="2147348" cy="200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3528" y="2482474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l-PL" altLang="pl-PL" sz="2400" b="1" dirty="0">
                <a:solidFill>
                  <a:srgbClr val="7030A0"/>
                </a:solidFill>
              </a:rPr>
              <a:t>Liczba zgłoszeń: 250</a:t>
            </a:r>
          </a:p>
          <a:p>
            <a:pPr defTabSz="914400">
              <a:defRPr/>
            </a:pPr>
            <a:r>
              <a:rPr lang="pl-PL" altLang="pl-PL" sz="2400" b="1" dirty="0">
                <a:solidFill>
                  <a:srgbClr val="7030A0"/>
                </a:solidFill>
              </a:rPr>
              <a:t>Liczba zgłoszeń potwierdzonych: 62</a:t>
            </a:r>
          </a:p>
          <a:p>
            <a:pPr defTabSz="914400">
              <a:defRPr/>
            </a:pPr>
            <a:r>
              <a:rPr lang="pl-PL" altLang="pl-PL" sz="2400" b="1" dirty="0">
                <a:solidFill>
                  <a:srgbClr val="7030A0"/>
                </a:solidFill>
              </a:rPr>
              <a:t>Liczba zgłoszeń niepotwierdzonych: 188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674549" y="3948857"/>
          <a:ext cx="4761547" cy="227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az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2288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11760" y="1"/>
            <a:ext cx="673224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</a:rPr>
              <a:t>Aktywność policjantów </a:t>
            </a:r>
          </a:p>
          <a:p>
            <a:pPr algn="r"/>
            <a:r>
              <a:rPr lang="pl-PL" sz="2800" b="1" dirty="0">
                <a:ln w="11430"/>
                <a:solidFill>
                  <a:srgbClr val="FF0000"/>
                </a:solidFill>
              </a:rPr>
              <a:t>Samodzielnego Pododdziału Policji Prewencji KWP – służba wspierająca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14175"/>
              </p:ext>
            </p:extLst>
          </p:nvPr>
        </p:nvGraphicFramePr>
        <p:xfrm>
          <a:off x="-2" y="1316588"/>
          <a:ext cx="9144001" cy="52430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233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l.p.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7030A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2016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Ogółem służb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763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4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w tym z zakwaterowaniem i wyżywieniem 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49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Legitymowania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2425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Interwencji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ogółem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Ogółem 1617,</a:t>
                      </a:r>
                      <a:r>
                        <a:rPr lang="pl-PL" b="1" baseline="0" dirty="0">
                          <a:solidFill>
                            <a:srgbClr val="002060"/>
                          </a:solidFill>
                        </a:rPr>
                        <a:t> w tym: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1594 publicznych,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203 domowe)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Zatrzymani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sprawcy p-</a:t>
                      </a:r>
                      <a:r>
                        <a:rPr lang="pl-PL" b="1" baseline="0" dirty="0" err="1">
                          <a:solidFill>
                            <a:srgbClr val="7030A0"/>
                          </a:solidFill>
                        </a:rPr>
                        <a:t>stw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8756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Ujawnione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wykroczenia porządkowe 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Ogółem - 979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Pouczenia - 332, 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Wniosek - 13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MKK – 633/ 73270 zł.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650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Ujawnione wykroczenie w Ruchu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Ogółem – 253,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Pouczenia - 65, </a:t>
                      </a:r>
                    </a:p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MKK – 188/ 15920 zł.</a:t>
                      </a:r>
                    </a:p>
                    <a:p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4156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5849498"/>
            <a:ext cx="9144000" cy="92333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Służba</a:t>
            </a:r>
            <a:r>
              <a:rPr lang="pl-PL" sz="40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ruchu drogowego</a:t>
            </a:r>
          </a:p>
        </p:txBody>
      </p:sp>
      <p:pic>
        <p:nvPicPr>
          <p:cNvPr id="4" name="Obraz 3" descr="C:\Documents and Settings\admin\Pulpit\oznaki policyjne\o3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368152" cy="1512168"/>
          </a:xfrm>
          <a:prstGeom prst="roundRect">
            <a:avLst>
              <a:gd name="adj" fmla="val 16667"/>
            </a:avLst>
          </a:prstGeom>
          <a:ln w="38100"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3412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53026"/>
              </p:ext>
            </p:extLst>
          </p:nvPr>
        </p:nvGraphicFramePr>
        <p:xfrm>
          <a:off x="467544" y="1412776"/>
          <a:ext cx="8280920" cy="4211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Kategoria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Legitymowanie osób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9776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11478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badań na zawartość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alkoholu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28080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35549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u</a:t>
                      </a: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jawnionych wykroczenia drogowych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7484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9409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nałożonych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mandatów karnych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6791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8527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sporządzonych wniosków o ukaranie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osób pouczonych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zatrzymanych uprawnień do kierowania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zatrzymanych</a:t>
                      </a:r>
                      <a:r>
                        <a:rPr lang="pl-PL" b="1" baseline="0" dirty="0">
                          <a:solidFill>
                            <a:srgbClr val="7030A0"/>
                          </a:solidFill>
                        </a:rPr>
                        <a:t> dowodów rejestracyjnych</a:t>
                      </a: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955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zatrzymanych na gorącym uczynku przestępstwa</a:t>
                      </a:r>
                    </a:p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Bez art. 178a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Ilość zatrzymanych osób poszukiwanych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835696" y="1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Aktywność policjantów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Referatu Ruchu Drogowego 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26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529013195"/>
              </p:ext>
            </p:extLst>
          </p:nvPr>
        </p:nvGraphicFramePr>
        <p:xfrm>
          <a:off x="0" y="1077219"/>
          <a:ext cx="9144000" cy="578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907704" y="1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Aktywność policjantów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Referatu Ruchu Drogowego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719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220676247"/>
              </p:ext>
            </p:extLst>
          </p:nvPr>
        </p:nvGraphicFramePr>
        <p:xfrm>
          <a:off x="0" y="476672"/>
          <a:ext cx="9144000" cy="59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ogółem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231681746"/>
              </p:ext>
            </p:extLst>
          </p:nvPr>
        </p:nvGraphicFramePr>
        <p:xfrm>
          <a:off x="0" y="1024502"/>
          <a:ext cx="9144000" cy="583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55576" y="1"/>
            <a:ext cx="8388424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Aktywność policjantów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Referatu Ruchu Drogowego w latach 2014/2016.</a:t>
            </a:r>
          </a:p>
          <a:p>
            <a:pPr algn="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049112505"/>
              </p:ext>
            </p:extLst>
          </p:nvPr>
        </p:nvGraphicFramePr>
        <p:xfrm>
          <a:off x="0" y="872292"/>
          <a:ext cx="9143999" cy="598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40407" y="-81816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 zagrożenia na drogach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Miasta Żyrardów w latach 2014/2015.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262336194"/>
              </p:ext>
            </p:extLst>
          </p:nvPr>
        </p:nvGraphicFramePr>
        <p:xfrm>
          <a:off x="0" y="1044778"/>
          <a:ext cx="9144000" cy="581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55576" y="1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 zagrożenia na drogach miasta</a:t>
            </a:r>
          </a:p>
          <a:p>
            <a:pPr algn="r"/>
            <a:r>
              <a:rPr lang="pl-PL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Żyrardów w latach 2014 - 2016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337182103"/>
              </p:ext>
            </p:extLst>
          </p:nvPr>
        </p:nvGraphicFramePr>
        <p:xfrm>
          <a:off x="0" y="900456"/>
          <a:ext cx="9144000" cy="595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55576" y="1"/>
            <a:ext cx="8388424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 zagrożenia na drogach miasta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Żyrardów w latach 2014 - 2016</a:t>
            </a:r>
          </a:p>
          <a:p>
            <a:pPr algn="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234711884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55576" y="1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 zagrożenia na drogach miasta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Żyrardów w roku 2016</a:t>
            </a:r>
          </a:p>
          <a:p>
            <a:pPr algn="r"/>
            <a:endParaRPr lang="pl-P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634225053"/>
              </p:ext>
            </p:extLst>
          </p:nvPr>
        </p:nvGraphicFramePr>
        <p:xfrm>
          <a:off x="0" y="954108"/>
          <a:ext cx="9144000" cy="590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211960" y="1"/>
            <a:ext cx="49320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Stan zagrożenia na drogach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powiatu żyrardowskiego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8154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303657415"/>
              </p:ext>
            </p:extLst>
          </p:nvPr>
        </p:nvGraphicFramePr>
        <p:xfrm>
          <a:off x="0" y="872290"/>
          <a:ext cx="9144000" cy="598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251767" y="139141"/>
            <a:ext cx="789223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Stan zagrożenia na drogach </a:t>
            </a:r>
          </a:p>
          <a:p>
            <a:pPr algn="r"/>
            <a:r>
              <a:rPr lang="pl-PL" sz="2800" b="1" dirty="0">
                <a:ln w="11430"/>
                <a:solidFill>
                  <a:srgbClr val="00B0F0"/>
                </a:solidFill>
              </a:rPr>
              <a:t>powiatu żyrardowskiego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34104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917488874"/>
              </p:ext>
            </p:extLst>
          </p:nvPr>
        </p:nvGraphicFramePr>
        <p:xfrm>
          <a:off x="0" y="872290"/>
          <a:ext cx="9144000" cy="598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39552" y="8960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3200" b="1" dirty="0">
                <a:ln w="11430"/>
                <a:solidFill>
                  <a:srgbClr val="00B0F0"/>
                </a:solidFill>
              </a:rPr>
              <a:t>Stan zagrożenia na drogach</a:t>
            </a:r>
          </a:p>
          <a:p>
            <a:pPr algn="r"/>
            <a:r>
              <a:rPr lang="pl-PL" sz="3200" b="1" dirty="0">
                <a:ln w="11430"/>
                <a:solidFill>
                  <a:srgbClr val="00B0F0"/>
                </a:solidFill>
              </a:rPr>
              <a:t>powiatu żyrardowskiego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7190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067944" y="4725144"/>
            <a:ext cx="5076056" cy="156966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RelaxedModerately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Komendant Powiatowy Policji</a:t>
            </a:r>
          </a:p>
          <a:p>
            <a:pPr algn="ctr"/>
            <a:r>
              <a:rPr lang="pl-PL" sz="2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 Żyrardowie</a:t>
            </a:r>
          </a:p>
          <a:p>
            <a:pPr algn="ctr"/>
            <a:endParaRPr lang="pl-PL" sz="2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pl-PL" sz="2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mł. insp. Arkadiusz Zgieb</a:t>
            </a:r>
            <a:endParaRPr lang="pl-PL" sz="2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923975500"/>
              </p:ext>
            </p:extLst>
          </p:nvPr>
        </p:nvGraphicFramePr>
        <p:xfrm>
          <a:off x="0" y="476673"/>
          <a:ext cx="9144000" cy="59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381750"/>
            <a:ext cx="87249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ogółem 2014/2016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2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60566852"/>
              </p:ext>
            </p:extLst>
          </p:nvPr>
        </p:nvGraphicFramePr>
        <p:xfrm>
          <a:off x="0" y="476672"/>
          <a:ext cx="9144000" cy="638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6165304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Przestępstwa kryminalne - wszczęcia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8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537351148"/>
              </p:ext>
            </p:extLst>
          </p:nvPr>
        </p:nvGraphicFramePr>
        <p:xfrm>
          <a:off x="0" y="476672"/>
          <a:ext cx="9143999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2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Wykrywalność przestępstw kryminalnych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52211"/>
            <a:ext cx="845840" cy="7200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Ocena pracy procesowo – </a:t>
            </a:r>
            <a:r>
              <a:rPr lang="pl-PL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wykrywczej</a:t>
            </a:r>
            <a:endParaRPr lang="pl-PL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966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6272</TotalTime>
  <Words>1369</Words>
  <Application>Microsoft Office PowerPoint</Application>
  <PresentationFormat>Pokaz na ekranie (4:3)</PresentationFormat>
  <Paragraphs>503</Paragraphs>
  <Slides>68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Arkadiusz Zgieb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Starostwo Powiatowe</dc:creator>
  <cp:lastModifiedBy>Policja</cp:lastModifiedBy>
  <cp:revision>466</cp:revision>
  <cp:lastPrinted>2015-02-12T12:01:01Z</cp:lastPrinted>
  <dcterms:created xsi:type="dcterms:W3CDTF">2012-01-15T10:51:41Z</dcterms:created>
  <dcterms:modified xsi:type="dcterms:W3CDTF">2017-02-25T11:10:26Z</dcterms:modified>
</cp:coreProperties>
</file>